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Amatic SC"/>
      <p:regular r:id="rId24"/>
      <p:bold r:id="rId25"/>
    </p:embeddedFont>
    <p:embeddedFont>
      <p:font typeface="Source Code Pro"/>
      <p:regular r:id="rId26"/>
      <p:bold r:id="rId27"/>
      <p:italic r:id="rId28"/>
      <p:boldItalic r:id="rId29"/>
    </p:embeddedFont>
    <p:embeddedFont>
      <p:font typeface="Poppins Medium"/>
      <p:regular r:id="rId30"/>
      <p:bold r:id="rId31"/>
      <p:italic r:id="rId32"/>
      <p:boldItalic r:id="rId33"/>
    </p:embeddedFont>
    <p:embeddedFont>
      <p:font typeface="Roboto Mon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maticSC-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regular.fntdata"/><Relationship Id="rId25" Type="http://schemas.openxmlformats.org/officeDocument/2006/relationships/font" Target="fonts/AmaticSC-bold.fntdata"/><Relationship Id="rId28" Type="http://schemas.openxmlformats.org/officeDocument/2006/relationships/font" Target="fonts/SourceCodePro-italic.fntdata"/><Relationship Id="rId27" Type="http://schemas.openxmlformats.org/officeDocument/2006/relationships/font" Target="fonts/SourceCodePr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bold.fntdata"/><Relationship Id="rId30" Type="http://schemas.openxmlformats.org/officeDocument/2006/relationships/font" Target="fonts/PoppinsMedium-regular.fntdata"/><Relationship Id="rId11" Type="http://schemas.openxmlformats.org/officeDocument/2006/relationships/slide" Target="slides/slide6.xml"/><Relationship Id="rId33" Type="http://schemas.openxmlformats.org/officeDocument/2006/relationships/font" Target="fonts/PoppinsMedium-boldItalic.fntdata"/><Relationship Id="rId10" Type="http://schemas.openxmlformats.org/officeDocument/2006/relationships/slide" Target="slides/slide5.xml"/><Relationship Id="rId32" Type="http://schemas.openxmlformats.org/officeDocument/2006/relationships/font" Target="fonts/PoppinsMedium-italic.fntdata"/><Relationship Id="rId13" Type="http://schemas.openxmlformats.org/officeDocument/2006/relationships/slide" Target="slides/slide8.xml"/><Relationship Id="rId35" Type="http://schemas.openxmlformats.org/officeDocument/2006/relationships/font" Target="fonts/RobotoMono-bold.fntdata"/><Relationship Id="rId12" Type="http://schemas.openxmlformats.org/officeDocument/2006/relationships/slide" Target="slides/slide7.xml"/><Relationship Id="rId34" Type="http://schemas.openxmlformats.org/officeDocument/2006/relationships/font" Target="fonts/RobotoMono-regular.fntdata"/><Relationship Id="rId15" Type="http://schemas.openxmlformats.org/officeDocument/2006/relationships/slide" Target="slides/slide10.xml"/><Relationship Id="rId37" Type="http://schemas.openxmlformats.org/officeDocument/2006/relationships/font" Target="fonts/RobotoMono-boldItalic.fntdata"/><Relationship Id="rId14" Type="http://schemas.openxmlformats.org/officeDocument/2006/relationships/slide" Target="slides/slide9.xml"/><Relationship Id="rId36" Type="http://schemas.openxmlformats.org/officeDocument/2006/relationships/font" Target="fonts/RobotoMon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ratus-red-team.cloud/attack-techniques/AWS/aws.persistence.iam-create-admin-user/"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a18db9c440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a18db9c44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opens up a fairly easy persistence method for attackers: simply </a:t>
            </a:r>
            <a:r>
              <a:rPr b="1" lang="en-GB">
                <a:solidFill>
                  <a:schemeClr val="dk1"/>
                </a:solidFill>
              </a:rPr>
              <a:t>create a Lambda function that performs the operations</a:t>
            </a:r>
            <a:r>
              <a:rPr lang="en-GB">
                <a:solidFill>
                  <a:schemeClr val="dk1"/>
                </a:solidFill>
              </a:rPr>
              <a:t> you wish, add a </a:t>
            </a:r>
            <a:r>
              <a:rPr b="1" lang="en-GB">
                <a:solidFill>
                  <a:schemeClr val="dk1"/>
                </a:solidFill>
              </a:rPr>
              <a:t>Lambda function URL with no authorization requirements</a:t>
            </a:r>
            <a:r>
              <a:rPr lang="en-GB">
                <a:solidFill>
                  <a:schemeClr val="dk1"/>
                </a:solidFill>
              </a:rPr>
              <a:t>, or integrate it with an API Gateway, and then trigger it from the internet at your will.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One example of this, observed in the wild, was used for a sort of </a:t>
            </a:r>
            <a:r>
              <a:rPr b="1" lang="en-GB">
                <a:solidFill>
                  <a:schemeClr val="dk1"/>
                </a:solidFill>
              </a:rPr>
              <a:t>persistence-as-a-service</a:t>
            </a:r>
            <a:r>
              <a:rPr lang="en-GB">
                <a:solidFill>
                  <a:schemeClr val="dk1"/>
                </a:solidFill>
              </a:rPr>
              <a:t>, where attackers created a function to generate new IAM users with permissions and access keys. Whenever the defenders disabled one user, the attackers simply invoked the function to create another.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Of course, there are many other possibilities here. Attackers could set the function to terminate EC2 servers, or list and sync S3 bucket contents to an attacker-controlled endpoint. There are limitations, such as the </a:t>
            </a:r>
            <a:r>
              <a:rPr b="1" lang="en-GB">
                <a:solidFill>
                  <a:schemeClr val="dk1"/>
                </a:solidFill>
              </a:rPr>
              <a:t>function’s maximum runtime of 15 minutes</a:t>
            </a:r>
            <a:r>
              <a:rPr lang="en-GB">
                <a:solidFill>
                  <a:schemeClr val="dk1"/>
                </a:solidFill>
              </a:rPr>
              <a:t>, but you can see this is a relatively easy persistence mechanism, it only requires some coding knowledge.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Detection can also be </a:t>
            </a:r>
            <a:r>
              <a:rPr b="1" lang="en-GB">
                <a:solidFill>
                  <a:schemeClr val="dk1"/>
                </a:solidFill>
              </a:rPr>
              <a:t>difficult if attackers update an existing Lambda function, as you’d possibly expect this to cause CloudTrail events under legitimate operation</a:t>
            </a:r>
            <a:r>
              <a:rPr lang="en-GB">
                <a:solidFill>
                  <a:schemeClr val="dk1"/>
                </a:solidFill>
              </a:rPr>
              <a:t>. You can look for </a:t>
            </a:r>
            <a:r>
              <a:rPr lang="en-GB">
                <a:solidFill>
                  <a:srgbClr val="188038"/>
                </a:solidFill>
                <a:latin typeface="Roboto Mono"/>
                <a:ea typeface="Roboto Mono"/>
                <a:cs typeface="Roboto Mono"/>
                <a:sym typeface="Roboto Mono"/>
              </a:rPr>
              <a:t>CreateFunction</a:t>
            </a:r>
            <a:r>
              <a:rPr lang="en-GB">
                <a:solidFill>
                  <a:schemeClr val="dk1"/>
                </a:solidFill>
              </a:rPr>
              <a:t> or </a:t>
            </a:r>
            <a:r>
              <a:rPr lang="en-GB">
                <a:solidFill>
                  <a:srgbClr val="188038"/>
                </a:solidFill>
                <a:latin typeface="Roboto Mono"/>
                <a:ea typeface="Roboto Mono"/>
                <a:cs typeface="Roboto Mono"/>
                <a:sym typeface="Roboto Mono"/>
              </a:rPr>
              <a:t>UpdateFunctionCode*</a:t>
            </a:r>
            <a:r>
              <a:rPr lang="en-GB">
                <a:solidFill>
                  <a:schemeClr val="dk1"/>
                </a:solidFill>
              </a:rPr>
              <a:t> events, which are management-level events and are logged by default. Alternatively, you could monitor events from other services where the </a:t>
            </a:r>
            <a:r>
              <a:rPr b="1" lang="en-GB">
                <a:solidFill>
                  <a:schemeClr val="dk1"/>
                </a:solidFill>
              </a:rPr>
              <a:t>user agent </a:t>
            </a:r>
            <a:r>
              <a:rPr lang="en-GB">
                <a:solidFill>
                  <a:schemeClr val="dk1"/>
                </a:solidFill>
              </a:rPr>
              <a:t>contains the </a:t>
            </a:r>
            <a:r>
              <a:rPr lang="en-GB">
                <a:solidFill>
                  <a:srgbClr val="188038"/>
                </a:solidFill>
                <a:latin typeface="Roboto Mono"/>
                <a:ea typeface="Roboto Mono"/>
                <a:cs typeface="Roboto Mono"/>
                <a:sym typeface="Roboto Mono"/>
              </a:rPr>
              <a:t>exec-env/AWS_Lambda</a:t>
            </a:r>
            <a:r>
              <a:rPr lang="en-GB">
                <a:solidFill>
                  <a:schemeClr val="dk1"/>
                </a:solidFill>
              </a:rPr>
              <a:t> string, which is a telltale sign, but these events may be quite common under normal circumstances, meaning this persistence mechanism can blend in well.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In general, </a:t>
            </a:r>
            <a:r>
              <a:rPr b="1" lang="en-GB">
                <a:solidFill>
                  <a:schemeClr val="dk1"/>
                </a:solidFill>
              </a:rPr>
              <a:t>setting up alerts based on user agents can be helpful</a:t>
            </a:r>
            <a:r>
              <a:rPr lang="en-GB">
                <a:solidFill>
                  <a:schemeClr val="dk1"/>
                </a:solidFill>
              </a:rPr>
              <a:t>, be that the Lambda user agent or something more obvious red team such as a Kali Linux user agent string. Just remember that the </a:t>
            </a:r>
            <a:r>
              <a:rPr b="1" lang="en-GB">
                <a:solidFill>
                  <a:schemeClr val="dk1"/>
                </a:solidFill>
              </a:rPr>
              <a:t>user-agent is easily spoofed</a:t>
            </a:r>
            <a:r>
              <a:rPr lang="en-GB">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 can also look for ways in which the </a:t>
            </a:r>
            <a:r>
              <a:rPr b="1" lang="en-GB">
                <a:solidFill>
                  <a:schemeClr val="dk1"/>
                </a:solidFill>
              </a:rPr>
              <a:t>Lambda function is made publicly invokable</a:t>
            </a:r>
            <a:r>
              <a:rPr lang="en-GB">
                <a:solidFill>
                  <a:schemeClr val="dk1"/>
                </a:solidFill>
              </a:rPr>
              <a:t>, such as </a:t>
            </a:r>
            <a:r>
              <a:rPr lang="en-GB">
                <a:solidFill>
                  <a:srgbClr val="188038"/>
                </a:solidFill>
                <a:latin typeface="Roboto Mono"/>
                <a:ea typeface="Roboto Mono"/>
                <a:cs typeface="Roboto Mono"/>
                <a:sym typeface="Roboto Mono"/>
              </a:rPr>
              <a:t>CreateFunctionUrlConfig</a:t>
            </a:r>
            <a:r>
              <a:rPr lang="en-GB">
                <a:solidFill>
                  <a:schemeClr val="dk1"/>
                </a:solidFill>
              </a:rPr>
              <a:t>, or where the </a:t>
            </a:r>
            <a:r>
              <a:rPr b="1" lang="en-GB">
                <a:solidFill>
                  <a:schemeClr val="dk1"/>
                </a:solidFill>
              </a:rPr>
              <a:t>function’s resource policy has been modified</a:t>
            </a:r>
            <a:r>
              <a:rPr lang="en-GB">
                <a:solidFill>
                  <a:schemeClr val="dk1"/>
                </a:solidFill>
              </a:rPr>
              <a:t> to allow public invocation, </a:t>
            </a:r>
            <a:r>
              <a:rPr lang="en-GB">
                <a:solidFill>
                  <a:srgbClr val="188038"/>
                </a:solidFill>
                <a:latin typeface="Roboto Mono"/>
                <a:ea typeface="Roboto Mono"/>
                <a:cs typeface="Roboto Mono"/>
                <a:sym typeface="Roboto Mono"/>
              </a:rPr>
              <a:t>UpdateFunctionConfiguration</a:t>
            </a:r>
            <a:r>
              <a:rPr lang="en-GB">
                <a:solidFill>
                  <a:schemeClr val="dk1"/>
                </a:solidFill>
              </a:rPr>
              <a:t>. </a:t>
            </a:r>
            <a:r>
              <a:rPr b="1" lang="en-GB">
                <a:solidFill>
                  <a:schemeClr val="dk1"/>
                </a:solidFill>
              </a:rPr>
              <a:t>IAM Access Analyzer</a:t>
            </a:r>
            <a:r>
              <a:rPr lang="en-GB">
                <a:solidFill>
                  <a:schemeClr val="dk1"/>
                </a:solidFill>
              </a:rPr>
              <a:t> can also alert when a Lambda function is made accessible outside of your AWS account.</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a18db9c440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a18db9c440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Lambda function’s assume their roles using </a:t>
            </a:r>
            <a:r>
              <a:rPr b="1" lang="en-GB">
                <a:solidFill>
                  <a:schemeClr val="dk1"/>
                </a:solidFill>
              </a:rPr>
              <a:t>secrets that are stored as environment variables</a:t>
            </a:r>
            <a:r>
              <a:rPr lang="en-GB">
                <a:solidFill>
                  <a:schemeClr val="dk1"/>
                </a:solidFill>
              </a:rPr>
              <a:t> in the function’s runtime environment. If you can gain remote code execution, RCE, in a Lambda function, you can </a:t>
            </a:r>
            <a:r>
              <a:rPr b="1" lang="en-GB">
                <a:solidFill>
                  <a:schemeClr val="dk1"/>
                </a:solidFill>
              </a:rPr>
              <a:t>steal these credentials and assume the function role</a:t>
            </a:r>
            <a:r>
              <a:rPr lang="en-GB">
                <a:solidFill>
                  <a:schemeClr val="dk1"/>
                </a:solidFill>
              </a:rPr>
              <a:t> yourself.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Due to the complexities of permissions management, function roles are </a:t>
            </a:r>
            <a:r>
              <a:rPr b="1" lang="en-GB">
                <a:solidFill>
                  <a:schemeClr val="dk1"/>
                </a:solidFill>
              </a:rPr>
              <a:t>often given excessive permissions</a:t>
            </a:r>
            <a:r>
              <a:rPr lang="en-GB">
                <a:solidFill>
                  <a:schemeClr val="dk1"/>
                </a:solidFill>
              </a:rPr>
              <a:t>, such as permissions to read from all S3 buckets when they only need one. This can easily allow an attacker to continuously operate in an AWS environment, although there are some technical drawbacks.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Firstly, the attacker </a:t>
            </a:r>
            <a:r>
              <a:rPr b="1" lang="en-GB">
                <a:solidFill>
                  <a:schemeClr val="dk1"/>
                </a:solidFill>
              </a:rPr>
              <a:t>must find a suitable remote code execution vulnerability</a:t>
            </a:r>
            <a:r>
              <a:rPr lang="en-GB">
                <a:solidFill>
                  <a:schemeClr val="dk1"/>
                </a:solidFill>
              </a:rPr>
              <a:t> in the Lambda function. If the target has good coding practices, this should be easier said than done. Secondly, these </a:t>
            </a:r>
            <a:r>
              <a:rPr b="1" lang="en-GB">
                <a:solidFill>
                  <a:schemeClr val="dk1"/>
                </a:solidFill>
              </a:rPr>
              <a:t>credentials have a default lifetime matching the function’s maximum duration of 15 minutes</a:t>
            </a:r>
            <a:r>
              <a:rPr lang="en-GB">
                <a:solidFill>
                  <a:schemeClr val="dk1"/>
                </a:solidFill>
              </a:rPr>
              <a:t>, so an attacker needs to continuously steal new credentials. And finally, </a:t>
            </a:r>
            <a:r>
              <a:rPr b="1" lang="en-GB">
                <a:solidFill>
                  <a:schemeClr val="dk1"/>
                </a:solidFill>
              </a:rPr>
              <a:t>potential for impact is limited by the function role’s permissions</a:t>
            </a:r>
            <a:r>
              <a:rPr lang="en-GB">
                <a:solidFill>
                  <a:schemeClr val="dk1"/>
                </a:solidFill>
              </a:rPr>
              <a:t>. Because Lambda functions are used for small serverless tasks, they’re often not given such wide-ranging permissions as you might see attached to EC2 instances.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The major advantage of this persistence technique, from an attacker’s perspective, is that it’s </a:t>
            </a:r>
            <a:r>
              <a:rPr b="1" lang="en-GB">
                <a:solidFill>
                  <a:schemeClr val="dk1"/>
                </a:solidFill>
              </a:rPr>
              <a:t>very difficult to detect; all their operations will masquerade under the guise of the function role</a:t>
            </a:r>
            <a:r>
              <a:rPr lang="en-GB">
                <a:solidFill>
                  <a:schemeClr val="dk1"/>
                </a:solidFill>
              </a:rPr>
              <a:t>, no CloudTrail events generated directly from compromise. </a:t>
            </a:r>
            <a:r>
              <a:rPr b="1" lang="en-GB">
                <a:solidFill>
                  <a:schemeClr val="dk1"/>
                </a:solidFill>
              </a:rPr>
              <a:t>Detection requires in-depth analysis of where a Lambda function might be making unexpected API calls</a:t>
            </a:r>
            <a:r>
              <a:rPr lang="en-GB">
                <a:solidFill>
                  <a:schemeClr val="dk1"/>
                </a:solidFill>
              </a:rPr>
              <a:t>, as seen by the </a:t>
            </a:r>
            <a:r>
              <a:rPr lang="en-GB">
                <a:solidFill>
                  <a:srgbClr val="188038"/>
                </a:solidFill>
                <a:latin typeface="Roboto Mono"/>
                <a:ea typeface="Roboto Mono"/>
                <a:cs typeface="Roboto Mono"/>
                <a:sym typeface="Roboto Mono"/>
              </a:rPr>
              <a:t>exec-env/AWS_Lambda</a:t>
            </a:r>
            <a:r>
              <a:rPr lang="en-GB">
                <a:solidFill>
                  <a:schemeClr val="dk1"/>
                </a:solidFill>
              </a:rPr>
              <a:t> user agent string.</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a18db9c440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a18db9c440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Lambda supports extensions to add reusable code across multiple functions, such as for adding observability or security tools. These </a:t>
            </a:r>
            <a:r>
              <a:rPr b="1" lang="en-GB">
                <a:solidFill>
                  <a:schemeClr val="dk1"/>
                </a:solidFill>
              </a:rPr>
              <a:t>extension layers can be shared, and you can use these layers across accounts and organizations. Extensions have access to the same resources and credentials as the function itself</a:t>
            </a:r>
            <a:r>
              <a:rPr lang="en-GB">
                <a:solidFill>
                  <a:schemeClr val="dk1"/>
                </a:solidFill>
              </a:rPr>
              <a:t>, opening up an interesting persistence avenue.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Similarly to updating the function code itself, you can </a:t>
            </a:r>
            <a:r>
              <a:rPr b="1" lang="en-GB">
                <a:solidFill>
                  <a:schemeClr val="dk1"/>
                </a:solidFill>
              </a:rPr>
              <a:t>include backdoors in your extension layer to leak data externally</a:t>
            </a:r>
            <a:r>
              <a:rPr lang="en-GB">
                <a:solidFill>
                  <a:schemeClr val="dk1"/>
                </a:solidFill>
              </a:rPr>
              <a:t>, or run AWS operations using the Lambda role’s permissions. This is a bit more technically complex for an attacker to set up, </a:t>
            </a:r>
            <a:r>
              <a:rPr b="1" lang="en-GB">
                <a:solidFill>
                  <a:schemeClr val="dk1"/>
                </a:solidFill>
              </a:rPr>
              <a:t>requiring knowledge of code, investigating the target functions’ runtimes, and building a custom extension</a:t>
            </a:r>
            <a:r>
              <a:rPr lang="en-GB">
                <a:solidFill>
                  <a:schemeClr val="dk1"/>
                </a:solidFill>
              </a:rPr>
              <a:t>. However, it’s also </a:t>
            </a:r>
            <a:r>
              <a:rPr b="1" lang="en-GB">
                <a:solidFill>
                  <a:schemeClr val="dk1"/>
                </a:solidFill>
              </a:rPr>
              <a:t>harder to detect: the original function code stays untouched</a:t>
            </a:r>
            <a:r>
              <a:rPr lang="en-GB">
                <a:solidFill>
                  <a:schemeClr val="dk1"/>
                </a:solidFill>
              </a:rPr>
              <a:t>, and, depending on the environment, the </a:t>
            </a:r>
            <a:r>
              <a:rPr lang="en-GB">
                <a:solidFill>
                  <a:srgbClr val="188038"/>
                </a:solidFill>
                <a:latin typeface="Roboto Mono"/>
                <a:ea typeface="Roboto Mono"/>
                <a:cs typeface="Roboto Mono"/>
                <a:sym typeface="Roboto Mono"/>
              </a:rPr>
              <a:t>UpdateFunctionConfiguration*</a:t>
            </a:r>
            <a:r>
              <a:rPr lang="en-GB">
                <a:solidFill>
                  <a:schemeClr val="dk1"/>
                </a:solidFill>
              </a:rPr>
              <a:t> event that’s generated from attaching a new extension may blend in with normal operations.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Another advantage is that the </a:t>
            </a:r>
            <a:r>
              <a:rPr b="1" lang="en-GB">
                <a:solidFill>
                  <a:schemeClr val="dk1"/>
                </a:solidFill>
              </a:rPr>
              <a:t>malicious extension can be deployed across numerous functions</a:t>
            </a:r>
            <a:r>
              <a:rPr lang="en-GB">
                <a:solidFill>
                  <a:schemeClr val="dk1"/>
                </a:solidFill>
              </a:rPr>
              <a:t> if the runtimes match, allowing more </a:t>
            </a:r>
            <a:r>
              <a:rPr b="1" lang="en-GB">
                <a:solidFill>
                  <a:schemeClr val="dk1"/>
                </a:solidFill>
              </a:rPr>
              <a:t>widespread persistence,</a:t>
            </a:r>
            <a:r>
              <a:rPr lang="en-GB">
                <a:solidFill>
                  <a:schemeClr val="dk1"/>
                </a:solidFill>
              </a:rPr>
              <a:t> which requires more effort to remove. Additionally, this method </a:t>
            </a:r>
            <a:r>
              <a:rPr b="1" lang="en-GB">
                <a:solidFill>
                  <a:schemeClr val="dk1"/>
                </a:solidFill>
              </a:rPr>
              <a:t>persists across Lambda instances, as the extension is pulled each time the Lambda service scales up a new instance</a:t>
            </a:r>
            <a:r>
              <a:rPr lang="en-GB">
                <a:solidFill>
                  <a:schemeClr val="dk1"/>
                </a:solidFill>
              </a:rPr>
              <a:t>, allowing longer-term persistence without needing to keep a function warm with regular invocations.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From a prevention perspective, your best bet here is to use </a:t>
            </a:r>
            <a:r>
              <a:rPr b="1" lang="en-GB">
                <a:solidFill>
                  <a:schemeClr val="dk1"/>
                </a:solidFill>
              </a:rPr>
              <a:t>IAM policies or service control policies to restrict who can attach extensions, or use AWS Signer profiles</a:t>
            </a:r>
            <a:r>
              <a:rPr lang="en-GB">
                <a:solidFill>
                  <a:schemeClr val="dk1"/>
                </a:solidFill>
              </a:rPr>
              <a:t> to prevent the use of untrusted extensions.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a18db9c440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a18db9c440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a18db9c440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3a18db9c440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The IAM </a:t>
            </a:r>
            <a:r>
              <a:rPr lang="en-GB">
                <a:solidFill>
                  <a:srgbClr val="188038"/>
                </a:solidFill>
                <a:latin typeface="Roboto Mono"/>
                <a:ea typeface="Roboto Mono"/>
                <a:cs typeface="Roboto Mono"/>
                <a:sym typeface="Roboto Mono"/>
              </a:rPr>
              <a:t>passRole</a:t>
            </a:r>
            <a:r>
              <a:rPr lang="en-GB">
                <a:solidFill>
                  <a:schemeClr val="dk1"/>
                </a:solidFill>
              </a:rPr>
              <a:t> permission lets you </a:t>
            </a:r>
            <a:r>
              <a:rPr b="1" lang="en-GB">
                <a:solidFill>
                  <a:schemeClr val="dk1"/>
                </a:solidFill>
              </a:rPr>
              <a:t>pass an IAM role to an AWS service so it can perform operations on your behalf.</a:t>
            </a:r>
            <a:r>
              <a:rPr lang="en-GB">
                <a:solidFill>
                  <a:schemeClr val="dk1"/>
                </a:solidFill>
              </a:rPr>
              <a:t> If an attacker compromises a user with </a:t>
            </a:r>
            <a:r>
              <a:rPr lang="en-GB">
                <a:solidFill>
                  <a:srgbClr val="188038"/>
                </a:solidFill>
                <a:latin typeface="Roboto Mono"/>
                <a:ea typeface="Roboto Mono"/>
                <a:cs typeface="Roboto Mono"/>
                <a:sym typeface="Roboto Mono"/>
              </a:rPr>
              <a:t>passRole</a:t>
            </a:r>
            <a:r>
              <a:rPr lang="en-GB">
                <a:solidFill>
                  <a:schemeClr val="dk1"/>
                </a:solidFill>
              </a:rPr>
              <a:t> permissions, they can </a:t>
            </a:r>
            <a:r>
              <a:rPr b="1" lang="en-GB">
                <a:solidFill>
                  <a:schemeClr val="dk1"/>
                </a:solidFill>
              </a:rPr>
              <a:t>pass a role to the EC2 service, run some instances that they control, and persist inside the EC2 instance</a:t>
            </a:r>
            <a:r>
              <a:rPr lang="en-GB">
                <a:solidFill>
                  <a:schemeClr val="dk1"/>
                </a:solidFill>
              </a:rPr>
              <a:t>. Of course, I use EC2 as a common example, but this persistence technique also </a:t>
            </a:r>
            <a:r>
              <a:rPr b="1" lang="en-GB">
                <a:solidFill>
                  <a:schemeClr val="dk1"/>
                </a:solidFill>
              </a:rPr>
              <a:t>applies to many of AWS’s compute and container services</a:t>
            </a:r>
            <a:r>
              <a:rPr lang="en-GB">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is quite a </a:t>
            </a:r>
            <a:r>
              <a:rPr b="1" lang="en-GB">
                <a:solidFill>
                  <a:schemeClr val="dk1"/>
                </a:solidFill>
              </a:rPr>
              <a:t>noisy persistence technique</a:t>
            </a:r>
            <a:r>
              <a:rPr lang="en-GB">
                <a:solidFill>
                  <a:schemeClr val="dk1"/>
                </a:solidFill>
              </a:rPr>
              <a:t>, because utilising the permission requires setting up EC2 instances that you can access as an attacker. There may be CloudTrail events for: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rgbClr val="188038"/>
                </a:solidFill>
                <a:latin typeface="Roboto Mono"/>
                <a:ea typeface="Roboto Mono"/>
                <a:cs typeface="Roboto Mono"/>
                <a:sym typeface="Roboto Mono"/>
              </a:rPr>
              <a:t>CreateKeyPair</a:t>
            </a:r>
            <a:r>
              <a:rPr lang="en-GB">
                <a:solidFill>
                  <a:schemeClr val="dk1"/>
                </a:solidFill>
              </a:rPr>
              <a:t> or </a:t>
            </a:r>
            <a:r>
              <a:rPr lang="en-GB">
                <a:solidFill>
                  <a:srgbClr val="188038"/>
                </a:solidFill>
                <a:latin typeface="Roboto Mono"/>
                <a:ea typeface="Roboto Mono"/>
                <a:cs typeface="Roboto Mono"/>
                <a:sym typeface="Roboto Mono"/>
              </a:rPr>
              <a:t>ImportKeyPair</a:t>
            </a:r>
            <a:r>
              <a:rPr lang="en-GB">
                <a:solidFill>
                  <a:schemeClr val="dk1"/>
                </a:solidFill>
              </a:rPr>
              <a:t> to allow connecting in over SSH</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rgbClr val="188038"/>
                </a:solidFill>
                <a:latin typeface="Roboto Mono"/>
                <a:ea typeface="Roboto Mono"/>
                <a:cs typeface="Roboto Mono"/>
                <a:sym typeface="Roboto Mono"/>
              </a:rPr>
              <a:t>CreateSecurityGroup</a:t>
            </a:r>
            <a:r>
              <a:rPr lang="en-GB">
                <a:solidFill>
                  <a:schemeClr val="dk1"/>
                </a:solidFill>
              </a:rPr>
              <a:t>, </a:t>
            </a:r>
            <a:r>
              <a:rPr lang="en-GB">
                <a:solidFill>
                  <a:srgbClr val="188038"/>
                </a:solidFill>
                <a:latin typeface="Roboto Mono"/>
                <a:ea typeface="Roboto Mono"/>
                <a:cs typeface="Roboto Mono"/>
                <a:sym typeface="Roboto Mono"/>
              </a:rPr>
              <a:t>ModifySecurityGroupRules</a:t>
            </a:r>
            <a:r>
              <a:rPr lang="en-GB">
                <a:solidFill>
                  <a:schemeClr val="dk1"/>
                </a:solidFill>
              </a:rPr>
              <a:t>, or </a:t>
            </a:r>
            <a:r>
              <a:rPr lang="en-GB">
                <a:solidFill>
                  <a:srgbClr val="188038"/>
                </a:solidFill>
                <a:latin typeface="Roboto Mono"/>
                <a:ea typeface="Roboto Mono"/>
                <a:cs typeface="Roboto Mono"/>
                <a:sym typeface="Roboto Mono"/>
              </a:rPr>
              <a:t>AuthorizeSecurityGroupIngress</a:t>
            </a:r>
            <a:r>
              <a:rPr lang="en-GB">
                <a:solidFill>
                  <a:schemeClr val="dk1"/>
                </a:solidFill>
              </a:rPr>
              <a:t> to add networking access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rgbClr val="188038"/>
                </a:solidFill>
                <a:latin typeface="Roboto Mono"/>
                <a:ea typeface="Roboto Mono"/>
                <a:cs typeface="Roboto Mono"/>
                <a:sym typeface="Roboto Mono"/>
              </a:rPr>
              <a:t>RunInstances</a:t>
            </a:r>
            <a:r>
              <a:rPr lang="en-GB">
                <a:solidFill>
                  <a:schemeClr val="dk1"/>
                </a:solidFill>
              </a:rPr>
              <a:t>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rgbClr val="188038"/>
                </a:solidFill>
                <a:latin typeface="Roboto Mono"/>
                <a:ea typeface="Roboto Mono"/>
                <a:cs typeface="Roboto Mono"/>
                <a:sym typeface="Roboto Mono"/>
              </a:rPr>
              <a:t>AssociateIamInstanceProfile</a:t>
            </a:r>
            <a:r>
              <a:rPr lang="en-GB">
                <a:solidFill>
                  <a:schemeClr val="dk1"/>
                </a:solidFill>
              </a:rPr>
              <a:t> to attach the IAM role to the instance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However, the </a:t>
            </a:r>
            <a:r>
              <a:rPr b="1" lang="en-GB">
                <a:solidFill>
                  <a:srgbClr val="188038"/>
                </a:solidFill>
                <a:latin typeface="Roboto Mono"/>
                <a:ea typeface="Roboto Mono"/>
                <a:cs typeface="Roboto Mono"/>
                <a:sym typeface="Roboto Mono"/>
              </a:rPr>
              <a:t>passRole</a:t>
            </a:r>
            <a:r>
              <a:rPr b="1" lang="en-GB">
                <a:solidFill>
                  <a:schemeClr val="dk1"/>
                </a:solidFill>
              </a:rPr>
              <a:t> API call itself is not logged in CloudTrail</a:t>
            </a:r>
            <a:r>
              <a:rPr lang="en-GB">
                <a:solidFill>
                  <a:schemeClr val="dk1"/>
                </a:solidFill>
              </a:rPr>
              <a:t>, so if the attacker has already compromised EC2 instances, this could sneak under the radar.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Although it’s noisy, the </a:t>
            </a:r>
            <a:r>
              <a:rPr b="1" lang="en-GB">
                <a:solidFill>
                  <a:schemeClr val="dk1"/>
                </a:solidFill>
              </a:rPr>
              <a:t>potential impact here is quite large, and even allows privilege escalation if the user can pass a role with more privileges</a:t>
            </a:r>
            <a:r>
              <a:rPr lang="en-GB">
                <a:solidFill>
                  <a:schemeClr val="dk1"/>
                </a:solidFill>
              </a:rPr>
              <a:t> than they have. Additionally, because the </a:t>
            </a:r>
            <a:r>
              <a:rPr lang="en-GB">
                <a:solidFill>
                  <a:srgbClr val="188038"/>
                </a:solidFill>
                <a:latin typeface="Roboto Mono"/>
                <a:ea typeface="Roboto Mono"/>
                <a:cs typeface="Roboto Mono"/>
                <a:sym typeface="Roboto Mono"/>
              </a:rPr>
              <a:t>passRole</a:t>
            </a:r>
            <a:r>
              <a:rPr lang="en-GB">
                <a:solidFill>
                  <a:schemeClr val="dk1"/>
                </a:solidFill>
              </a:rPr>
              <a:t> permission is required to run instances that have instance profiles, it’s not unlikely that any compromised user with EC2 permissions would also have the </a:t>
            </a:r>
            <a:r>
              <a:rPr lang="en-GB">
                <a:solidFill>
                  <a:srgbClr val="188038"/>
                </a:solidFill>
                <a:latin typeface="Roboto Mono"/>
                <a:ea typeface="Roboto Mono"/>
                <a:cs typeface="Roboto Mono"/>
                <a:sym typeface="Roboto Mono"/>
              </a:rPr>
              <a:t>passRole</a:t>
            </a:r>
            <a:r>
              <a:rPr lang="en-GB">
                <a:solidFill>
                  <a:schemeClr val="dk1"/>
                </a:solidFill>
              </a:rPr>
              <a:t> permission.</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One thing that helps detection is the </a:t>
            </a:r>
            <a:r>
              <a:rPr b="1" lang="en-GB">
                <a:solidFill>
                  <a:srgbClr val="188038"/>
                </a:solidFill>
                <a:latin typeface="Roboto Mono"/>
                <a:ea typeface="Roboto Mono"/>
                <a:cs typeface="Roboto Mono"/>
                <a:sym typeface="Roboto Mono"/>
              </a:rPr>
              <a:t>ec2RoleDelivery</a:t>
            </a:r>
            <a:r>
              <a:rPr b="1" lang="en-GB">
                <a:solidFill>
                  <a:schemeClr val="dk1"/>
                </a:solidFill>
              </a:rPr>
              <a:t> field, present in a CloudTrail event’s </a:t>
            </a:r>
            <a:r>
              <a:rPr b="1" lang="en-GB">
                <a:solidFill>
                  <a:srgbClr val="188038"/>
                </a:solidFill>
                <a:latin typeface="Roboto Mono"/>
                <a:ea typeface="Roboto Mono"/>
                <a:cs typeface="Roboto Mono"/>
                <a:sym typeface="Roboto Mono"/>
              </a:rPr>
              <a:t>sessionContext</a:t>
            </a:r>
            <a:r>
              <a:rPr b="1" lang="en-GB">
                <a:solidFill>
                  <a:schemeClr val="dk1"/>
                </a:solidFill>
              </a:rPr>
              <a:t> field if the API call was made using credentials delivered from IMDS</a:t>
            </a:r>
            <a:r>
              <a:rPr lang="en-GB">
                <a:solidFill>
                  <a:schemeClr val="dk1"/>
                </a:solidFill>
              </a:rPr>
              <a:t>. However, many legitimate events from your EC2 instances will have this field.</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a18db9c440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a18db9c440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Amazon’s Instance Metadata Service (IMDS) provides EC2 with the capability to interact with other AWS services through granted IAM roles called instance profiles. If you can </a:t>
            </a:r>
            <a:r>
              <a:rPr b="1" lang="en-GB">
                <a:solidFill>
                  <a:schemeClr val="dk1"/>
                </a:solidFill>
              </a:rPr>
              <a:t>find an RCE on an instance, or exploit server-side request forgery (SSRF) to the metadata service, you can extract those credentials from the metadata service and use them directly against AWS APIs</a:t>
            </a:r>
            <a:r>
              <a:rPr lang="en-GB">
                <a:solidFill>
                  <a:schemeClr val="dk1"/>
                </a:solidFill>
              </a:rPr>
              <a:t>. Around </a:t>
            </a:r>
            <a:r>
              <a:rPr b="1" lang="en-GB">
                <a:solidFill>
                  <a:schemeClr val="dk1"/>
                </a:solidFill>
              </a:rPr>
              <a:t>20% of EC2 instances in 2025 are estimated to have overprivileged roles</a:t>
            </a:r>
            <a:r>
              <a:rPr lang="en-GB">
                <a:solidFill>
                  <a:schemeClr val="dk1"/>
                </a:solidFill>
              </a:rPr>
              <a:t>, according to DataDog’s State of Cloud Security report.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Maintaining access to the compromised instance offers a persistent gateway into the AWS account</a:t>
            </a:r>
            <a:r>
              <a:rPr lang="en-GB">
                <a:solidFill>
                  <a:schemeClr val="dk1"/>
                </a:solidFill>
              </a:rPr>
              <a:t>. You could even combine this with IAM </a:t>
            </a:r>
            <a:r>
              <a:rPr lang="en-GB">
                <a:solidFill>
                  <a:srgbClr val="188038"/>
                </a:solidFill>
                <a:latin typeface="Roboto Mono"/>
                <a:ea typeface="Roboto Mono"/>
                <a:cs typeface="Roboto Mono"/>
                <a:sym typeface="Roboto Mono"/>
              </a:rPr>
              <a:t>passRole</a:t>
            </a:r>
            <a:r>
              <a:rPr lang="en-GB">
                <a:solidFill>
                  <a:schemeClr val="dk1"/>
                </a:solidFill>
              </a:rPr>
              <a:t> abuse to give your compromised instance extra permissions, allowing you to work through the AWS estate with no extra API calls required.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Similar to RCE in Lambda functions, it’s </a:t>
            </a:r>
            <a:r>
              <a:rPr b="1" lang="en-GB">
                <a:solidFill>
                  <a:schemeClr val="dk1"/>
                </a:solidFill>
              </a:rPr>
              <a:t>very difficult to detect</a:t>
            </a:r>
            <a:r>
              <a:rPr lang="en-GB">
                <a:solidFill>
                  <a:schemeClr val="dk1"/>
                </a:solidFill>
              </a:rPr>
              <a:t> when credentials have been stolen from the IMDS, as </a:t>
            </a:r>
            <a:r>
              <a:rPr b="1" lang="en-GB">
                <a:solidFill>
                  <a:schemeClr val="dk1"/>
                </a:solidFill>
              </a:rPr>
              <a:t>no CloudTrail events are made in the course of setting up persistence</a:t>
            </a:r>
            <a:r>
              <a:rPr lang="en-GB">
                <a:solidFill>
                  <a:schemeClr val="dk1"/>
                </a:solidFill>
              </a:rPr>
              <a:t>; you have to </a:t>
            </a:r>
            <a:r>
              <a:rPr lang="en-GB">
                <a:solidFill>
                  <a:schemeClr val="dk1"/>
                </a:solidFill>
              </a:rPr>
              <a:t>instead look for the actions taken using that persistence.</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a18db9c440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a18db9c440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When EC2 instances are launched or rebooted, </a:t>
            </a:r>
            <a:r>
              <a:rPr b="1" lang="en-GB">
                <a:solidFill>
                  <a:schemeClr val="dk1"/>
                </a:solidFill>
              </a:rPr>
              <a:t>user data scripts can be passed in to run custom setup commands</a:t>
            </a:r>
            <a:r>
              <a:rPr lang="en-GB">
                <a:solidFill>
                  <a:schemeClr val="dk1"/>
                </a:solidFill>
              </a:rPr>
              <a:t>, such as installing a tool, joining a domain etc. If an attacker has the </a:t>
            </a:r>
            <a:r>
              <a:rPr lang="en-GB">
                <a:solidFill>
                  <a:srgbClr val="188038"/>
                </a:solidFill>
                <a:latin typeface="Roboto Mono"/>
                <a:ea typeface="Roboto Mono"/>
                <a:cs typeface="Roboto Mono"/>
                <a:sym typeface="Roboto Mono"/>
              </a:rPr>
              <a:t>ModifyInstanceAttribute</a:t>
            </a:r>
            <a:r>
              <a:rPr lang="en-GB">
                <a:solidFill>
                  <a:schemeClr val="dk1"/>
                </a:solidFill>
              </a:rPr>
              <a:t> command, they can </a:t>
            </a:r>
            <a:r>
              <a:rPr b="1" lang="en-GB">
                <a:solidFill>
                  <a:schemeClr val="dk1"/>
                </a:solidFill>
              </a:rPr>
              <a:t>edit this user data script to beacon out to C2, add authorized SSH keys, insert vulnerabilities into web server files</a:t>
            </a:r>
            <a:r>
              <a:rPr lang="en-GB">
                <a:solidFill>
                  <a:schemeClr val="dk1"/>
                </a:solidFill>
              </a:rPr>
              <a:t> or more.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user data scripts are pulled from S3, they can simply </a:t>
            </a:r>
            <a:r>
              <a:rPr b="1" lang="en-GB">
                <a:solidFill>
                  <a:schemeClr val="dk1"/>
                </a:solidFill>
              </a:rPr>
              <a:t>overwrite the script file with a malicious version</a:t>
            </a:r>
            <a:r>
              <a:rPr lang="en-GB">
                <a:solidFill>
                  <a:schemeClr val="dk1"/>
                </a:solidFill>
              </a:rPr>
              <a:t>, which reduces detection opportunities to a single S3 object event. These </a:t>
            </a:r>
            <a:r>
              <a:rPr b="1" lang="en-GB">
                <a:solidFill>
                  <a:schemeClr val="dk1"/>
                </a:solidFill>
              </a:rPr>
              <a:t>data-level events aren’t monitored in CloudTrail</a:t>
            </a:r>
            <a:r>
              <a:rPr lang="en-GB">
                <a:solidFill>
                  <a:schemeClr val="dk1"/>
                </a:solidFill>
              </a:rPr>
              <a:t>, although I’d recommend enabling that, with appropriate filters, to log events for important files like this.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It’s technically complex compared to simply creating an IAM user, but if an attacker can pull it off, it can </a:t>
            </a:r>
            <a:r>
              <a:rPr b="1" lang="en-GB">
                <a:solidFill>
                  <a:schemeClr val="dk1"/>
                </a:solidFill>
              </a:rPr>
              <a:t>backdoor your server the next time it reboots</a:t>
            </a:r>
            <a:r>
              <a:rPr lang="en-GB">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 can combine this method with </a:t>
            </a:r>
            <a:r>
              <a:rPr b="1" lang="en-GB">
                <a:solidFill>
                  <a:schemeClr val="dk1"/>
                </a:solidFill>
              </a:rPr>
              <a:t>changing launch templates to take a wider effect</a:t>
            </a:r>
            <a:r>
              <a:rPr lang="en-GB">
                <a:solidFill>
                  <a:schemeClr val="dk1"/>
                </a:solidFill>
              </a:rPr>
              <a:t>, setting the user data across a range of instances, including those that might be targeted by </a:t>
            </a:r>
            <a:r>
              <a:rPr b="1" lang="en-GB">
                <a:solidFill>
                  <a:schemeClr val="dk1"/>
                </a:solidFill>
              </a:rPr>
              <a:t>autoscaling groups</a:t>
            </a:r>
            <a:r>
              <a:rPr lang="en-GB">
                <a:solidFill>
                  <a:schemeClr val="dk1"/>
                </a:solidFill>
              </a:rPr>
              <a:t>. </a:t>
            </a:r>
            <a:r>
              <a:rPr b="1" lang="en-GB">
                <a:solidFill>
                  <a:schemeClr val="dk1"/>
                </a:solidFill>
              </a:rPr>
              <a:t>Launch templates can also be sneakily modified to change the SSH key associated with new instances, to one that an attacker has access to, granting persistent access across your servers.</a:t>
            </a:r>
            <a:endParaRPr b="1">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a18db9c440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a18db9c440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As you can hopefully see, there are a </a:t>
            </a:r>
            <a:r>
              <a:rPr b="1" lang="en-GB">
                <a:solidFill>
                  <a:schemeClr val="dk1"/>
                </a:solidFill>
              </a:rPr>
              <a:t>myriad of ways to persist</a:t>
            </a:r>
            <a:r>
              <a:rPr lang="en-GB">
                <a:solidFill>
                  <a:schemeClr val="dk1"/>
                </a:solidFill>
              </a:rPr>
              <a:t> in an AWS account, some of which are high impact yet easy to detect, others which may go unnoticed for a long time even under the scrutiny of top security teams.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Thankfully, most </a:t>
            </a:r>
            <a:r>
              <a:rPr b="1" lang="en-GB">
                <a:solidFill>
                  <a:schemeClr val="dk1"/>
                </a:solidFill>
              </a:rPr>
              <a:t>cloud threat actors stick to the basics</a:t>
            </a:r>
            <a:r>
              <a:rPr lang="en-GB">
                <a:solidFill>
                  <a:schemeClr val="dk1"/>
                </a:solidFill>
              </a:rPr>
              <a:t> - they love creating new IAM users, and attaching admin access permissions to go straight to the top.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Unfortunately, there’s still a lot of work to be done on our side. Over 40% of leaked credentials having admin privileges is shockingly bad - has anyone heard of least privilege these days? So </a:t>
            </a:r>
            <a:r>
              <a:rPr b="1" lang="en-GB">
                <a:solidFill>
                  <a:schemeClr val="dk1"/>
                </a:solidFill>
              </a:rPr>
              <a:t>enable resilient CloudTrail logging, with backups, set up alerting through your SIEM or data lake for suspicious events, and make use of the security tools at your disposal so you’ll know if your admin role has just been made publicly assumable</a:t>
            </a:r>
            <a:r>
              <a:rPr lang="en-GB">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And of course, </a:t>
            </a:r>
            <a:r>
              <a:rPr b="1" lang="en-GB">
                <a:solidFill>
                  <a:schemeClr val="dk1"/>
                </a:solidFill>
              </a:rPr>
              <a:t>prevention is better than detection. Evaluate those access keys, reduce those permissions </a:t>
            </a:r>
            <a:r>
              <a:rPr lang="en-GB">
                <a:solidFill>
                  <a:schemeClr val="dk1"/>
                </a:solidFill>
              </a:rPr>
              <a:t>- don’t give out AdministratorAccess to everyone who walks in the door - and </a:t>
            </a:r>
            <a:r>
              <a:rPr b="1" lang="en-GB">
                <a:solidFill>
                  <a:schemeClr val="dk1"/>
                </a:solidFill>
              </a:rPr>
              <a:t>switch as many of those credentials as possible to be short-lived</a:t>
            </a:r>
            <a:r>
              <a:rPr lang="en-GB">
                <a:solidFill>
                  <a:schemeClr val="dk1"/>
                </a:solidFill>
              </a:rPr>
              <a:t>. Best of luck keeping the attackers at bay for another day.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87cd22ae5e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87cd22ae5e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877c83546c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877c83546c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Hey everyone, my name’s Oisín Brennan, and I’m a </a:t>
            </a:r>
            <a:r>
              <a:rPr b="1" lang="en-GB">
                <a:solidFill>
                  <a:schemeClr val="dk1"/>
                </a:solidFill>
              </a:rPr>
              <a:t>senior cloud security engineer</a:t>
            </a:r>
            <a:r>
              <a:rPr lang="en-GB">
                <a:solidFill>
                  <a:schemeClr val="dk1"/>
                </a:solidFill>
              </a:rPr>
              <a:t> at </a:t>
            </a:r>
            <a:r>
              <a:rPr b="1" lang="en-GB">
                <a:solidFill>
                  <a:schemeClr val="dk1"/>
                </a:solidFill>
              </a:rPr>
              <a:t>Immersive</a:t>
            </a:r>
            <a:r>
              <a:rPr lang="en-GB">
                <a:solidFill>
                  <a:schemeClr val="dk1"/>
                </a:solidFill>
              </a:rPr>
              <a:t>, where I’ve been honing my </a:t>
            </a:r>
            <a:r>
              <a:rPr b="1" lang="en-GB">
                <a:solidFill>
                  <a:schemeClr val="dk1"/>
                </a:solidFill>
              </a:rPr>
              <a:t>cloud security skills for the last five years</a:t>
            </a:r>
            <a:r>
              <a:rPr lang="en-GB">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Immersive is a cybersecurity training provider, so one of the key parts of my job is understanding the latest </a:t>
            </a:r>
            <a:r>
              <a:rPr b="1" lang="en-GB">
                <a:solidFill>
                  <a:schemeClr val="dk1"/>
                </a:solidFill>
              </a:rPr>
              <a:t>Tactics, Techniques, and Procedures</a:t>
            </a:r>
            <a:r>
              <a:rPr lang="en-GB">
                <a:solidFill>
                  <a:schemeClr val="dk1"/>
                </a:solidFill>
              </a:rPr>
              <a:t> used by attackers across cloud providers, so I can teach people how to defend against them. And of course, </a:t>
            </a:r>
            <a:r>
              <a:rPr b="1" lang="en-GB">
                <a:solidFill>
                  <a:schemeClr val="dk1"/>
                </a:solidFill>
              </a:rPr>
              <a:t>persistence is one of the key tactics in the MITRE ATT&amp;CK framework</a:t>
            </a:r>
            <a:r>
              <a:rPr lang="en-GB">
                <a:solidFill>
                  <a:schemeClr val="dk1"/>
                </a:solidFill>
              </a:rPr>
              <a:t> and a crucial step that an attacker takes after gaining access.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 believe that my job lets me offer a relatively </a:t>
            </a:r>
            <a:r>
              <a:rPr b="1" lang="en-GB">
                <a:solidFill>
                  <a:schemeClr val="dk1"/>
                </a:solidFill>
              </a:rPr>
              <a:t>unique perspective</a:t>
            </a:r>
            <a:r>
              <a:rPr lang="en-GB">
                <a:solidFill>
                  <a:schemeClr val="dk1"/>
                </a:solidFill>
              </a:rPr>
              <a:t>. Instead of spending all day battling alerts, securing resources, and implementing the latest best security practices, I spend a lot of my time researching and learning. This allows me to step back and </a:t>
            </a:r>
            <a:r>
              <a:rPr b="1" lang="en-GB">
                <a:solidFill>
                  <a:schemeClr val="dk1"/>
                </a:solidFill>
              </a:rPr>
              <a:t>evaluate the latest developments in the field across a range of cloud services</a:t>
            </a:r>
            <a:r>
              <a:rPr lang="en-GB">
                <a:solidFill>
                  <a:schemeClr val="dk1"/>
                </a:solidFill>
              </a:rPr>
              <a:t>. To the best of my knowledge, there aren’t any sources out there that compare the effectiveness, technical complexity, and detectability of persistence techniques across AWS.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So I’d like to talk to you today about </a:t>
            </a:r>
            <a:r>
              <a:rPr b="1" lang="en-GB">
                <a:solidFill>
                  <a:schemeClr val="dk1"/>
                </a:solidFill>
              </a:rPr>
              <a:t>attacker techniques in AWS, focusing on persistence</a:t>
            </a:r>
            <a:r>
              <a:rPr lang="en-GB">
                <a:solidFill>
                  <a:schemeClr val="dk1"/>
                </a:solidFill>
              </a:rPr>
              <a:t>, and evaluating the </a:t>
            </a:r>
            <a:r>
              <a:rPr b="1" lang="en-GB">
                <a:solidFill>
                  <a:schemeClr val="dk1"/>
                </a:solidFill>
              </a:rPr>
              <a:t>difficulty for attackers, risk of detection, and potential for compromise</a:t>
            </a:r>
            <a:r>
              <a:rPr lang="en-GB">
                <a:solidFill>
                  <a:schemeClr val="dk1"/>
                </a:solidFill>
              </a:rPr>
              <a:t> that each technique offers.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Of course, if you have the right permissions, there are a myriad of different ways to persist, and which one an attacker chooses can depend heavily on the permissions available to them and the target they’re after. So the aim here isn’t to cover every possible persistence method, but rather highlight the </a:t>
            </a:r>
            <a:r>
              <a:rPr b="1" lang="en-GB">
                <a:solidFill>
                  <a:schemeClr val="dk1"/>
                </a:solidFill>
              </a:rPr>
              <a:t>advantages and drawbacks of some of the common methods that we see in the wild</a:t>
            </a:r>
            <a:r>
              <a:rPr lang="en-GB">
                <a:solidFill>
                  <a:schemeClr val="dk1"/>
                </a:solidFill>
              </a:rPr>
              <a:t>, and draw your attention to some of the more niche techniques that are still worth looking out for and locking down. And for each technique, we’ll dip into </a:t>
            </a:r>
            <a:r>
              <a:rPr b="1" lang="en-GB">
                <a:solidFill>
                  <a:schemeClr val="dk1"/>
                </a:solidFill>
              </a:rPr>
              <a:t>reasonable detection and prevention methods</a:t>
            </a:r>
            <a:r>
              <a:rPr lang="en-GB">
                <a:solidFill>
                  <a:schemeClr val="dk1"/>
                </a:solidFill>
              </a:rPr>
              <a:t>, and considerations of these.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877c83546c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877c83546c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is both the bread and butter of attacker persistence, yet simultaneously gold dust. If the initial access includes compromising a principal with identity and access management (IAM) permissions, or you’ve managed to priv esc your way to those permissions… It’s a good day to be an attacker.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And you may be thinking “sure, but what’s the chance of an attacker compromising an identity with the required permissions?”...well, in </a:t>
            </a:r>
            <a:r>
              <a:rPr b="1" lang="en-GB">
                <a:solidFill>
                  <a:schemeClr val="dk1"/>
                </a:solidFill>
              </a:rPr>
              <a:t>2025, of all leaked credentials</a:t>
            </a:r>
            <a:r>
              <a:rPr lang="en-GB">
                <a:solidFill>
                  <a:schemeClr val="dk1"/>
                </a:solidFill>
              </a:rPr>
              <a:t> leading to AWS-based security incidents, approximately </a:t>
            </a:r>
            <a:r>
              <a:rPr b="1" lang="en-GB">
                <a:solidFill>
                  <a:schemeClr val="dk1"/>
                </a:solidFill>
              </a:rPr>
              <a:t>40% had administrative privileges</a:t>
            </a:r>
            <a:r>
              <a:rPr lang="en-GB">
                <a:solidFill>
                  <a:schemeClr val="dk1"/>
                </a:solidFill>
              </a:rPr>
              <a:t>! So, not that unlikely.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a18db9c44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a18db9c44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GB" sz="1200">
                <a:solidFill>
                  <a:srgbClr val="666666"/>
                </a:solidFill>
              </a:rPr>
              <a:t>IAM User Creation</a:t>
            </a:r>
            <a:endParaRPr sz="1200">
              <a:solidFill>
                <a:srgbClr val="666666"/>
              </a:solidFill>
            </a:endParaRPr>
          </a:p>
          <a:p>
            <a:pPr indent="0" lvl="0" marL="0" rtl="0" algn="l">
              <a:lnSpc>
                <a:spcPct val="115000"/>
              </a:lnSpc>
              <a:spcBef>
                <a:spcPts val="400"/>
              </a:spcBef>
              <a:spcAft>
                <a:spcPts val="0"/>
              </a:spcAft>
              <a:buClr>
                <a:schemeClr val="dk1"/>
              </a:buClr>
              <a:buSzPts val="1100"/>
              <a:buFont typeface="Arial"/>
              <a:buNone/>
            </a:pPr>
            <a:r>
              <a:rPr lang="en-GB">
                <a:solidFill>
                  <a:schemeClr val="dk1"/>
                </a:solidFill>
              </a:rPr>
              <a:t>The most straightforward method of persistence is </a:t>
            </a:r>
            <a:r>
              <a:rPr lang="en-GB" u="sng">
                <a:solidFill>
                  <a:srgbClr val="1155CC"/>
                </a:solidFill>
                <a:hlinkClick r:id="rId2">
                  <a:extLst>
                    <a:ext uri="{A12FA001-AC4F-418D-AE19-62706E023703}">
                      <ahyp:hlinkClr val="tx"/>
                    </a:ext>
                  </a:extLst>
                </a:hlinkClick>
              </a:rPr>
              <a:t>creating a new IAM user</a:t>
            </a:r>
            <a:r>
              <a:rPr lang="en-GB">
                <a:solidFill>
                  <a:schemeClr val="dk1"/>
                </a:solidFill>
              </a:rPr>
              <a:t>. In that same 2025 dataset of AWS-based incidents, </a:t>
            </a:r>
            <a:r>
              <a:rPr b="1" lang="en-GB">
                <a:solidFill>
                  <a:schemeClr val="dk1"/>
                </a:solidFill>
              </a:rPr>
              <a:t>IAM user creation was used for persistence in 68%</a:t>
            </a:r>
            <a:r>
              <a:rPr lang="en-GB">
                <a:solidFill>
                  <a:schemeClr val="dk1"/>
                </a:solidFill>
              </a:rPr>
              <a:t> of cases. It can be made in a </a:t>
            </a:r>
            <a:r>
              <a:rPr b="1" lang="en-GB">
                <a:solidFill>
                  <a:schemeClr val="dk1"/>
                </a:solidFill>
              </a:rPr>
              <a:t>single easy API call</a:t>
            </a:r>
            <a:r>
              <a:rPr lang="en-GB">
                <a:solidFill>
                  <a:schemeClr val="dk1"/>
                </a:solidFill>
              </a:rPr>
              <a:t> or via the console, with the option to add inline IAM policies to the user to assign permissions. Or, for bonus points, just assign the </a:t>
            </a:r>
            <a:r>
              <a:rPr b="1" lang="en-GB">
                <a:solidFill>
                  <a:schemeClr val="dk1"/>
                </a:solidFill>
              </a:rPr>
              <a:t>AdministratorAccess policy</a:t>
            </a:r>
            <a:r>
              <a:rPr lang="en-GB">
                <a:solidFill>
                  <a:schemeClr val="dk1"/>
                </a:solidFill>
              </a:rPr>
              <a:t> straight to the user.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The </a:t>
            </a:r>
            <a:r>
              <a:rPr b="1" lang="en-GB">
                <a:solidFill>
                  <a:schemeClr val="dk1"/>
                </a:solidFill>
              </a:rPr>
              <a:t>potential for compromise is huge</a:t>
            </a:r>
            <a:r>
              <a:rPr lang="en-GB">
                <a:solidFill>
                  <a:schemeClr val="dk1"/>
                </a:solidFill>
              </a:rPr>
              <a:t>, especially if the compromised identity has permission to edit IAM permissions.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In terms of detection, the </a:t>
            </a:r>
            <a:r>
              <a:rPr b="1" lang="en-GB">
                <a:solidFill>
                  <a:srgbClr val="188038"/>
                </a:solidFill>
                <a:latin typeface="Roboto Mono"/>
                <a:ea typeface="Roboto Mono"/>
                <a:cs typeface="Roboto Mono"/>
                <a:sym typeface="Roboto Mono"/>
              </a:rPr>
              <a:t>CreateUser</a:t>
            </a:r>
            <a:r>
              <a:rPr b="1" lang="en-GB">
                <a:solidFill>
                  <a:schemeClr val="dk1"/>
                </a:solidFill>
              </a:rPr>
              <a:t> IAM API call is logged by default in CloudTrail</a:t>
            </a:r>
            <a:r>
              <a:rPr lang="en-GB">
                <a:solidFill>
                  <a:schemeClr val="dk1"/>
                </a:solidFill>
              </a:rPr>
              <a:t>, which can make it easy to detect in a small organization where the new user creation would stand out. In larger organizations, especially with many users, you need to get clever, with some analytics of these logs.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Look for instances where the </a:t>
            </a:r>
            <a:r>
              <a:rPr b="1" lang="en-GB">
                <a:solidFill>
                  <a:srgbClr val="188038"/>
                </a:solidFill>
                <a:latin typeface="Roboto Mono"/>
                <a:ea typeface="Roboto Mono"/>
                <a:cs typeface="Roboto Mono"/>
                <a:sym typeface="Roboto Mono"/>
              </a:rPr>
              <a:t>CreateUser</a:t>
            </a:r>
            <a:r>
              <a:rPr b="1" lang="en-GB">
                <a:solidFill>
                  <a:schemeClr val="dk1"/>
                </a:solidFill>
              </a:rPr>
              <a:t> call was made by an unexpected principal</a:t>
            </a:r>
            <a:r>
              <a:rPr lang="en-GB">
                <a:solidFill>
                  <a:schemeClr val="dk1"/>
                </a:solidFill>
              </a:rPr>
              <a:t>, came outside of standard working hours, or was immediately followed by the </a:t>
            </a:r>
            <a:r>
              <a:rPr b="1" lang="en-GB">
                <a:solidFill>
                  <a:schemeClr val="dk1"/>
                </a:solidFill>
              </a:rPr>
              <a:t>assignment of excess permissions</a:t>
            </a:r>
            <a:r>
              <a:rPr lang="en-GB">
                <a:solidFill>
                  <a:schemeClr val="dk1"/>
                </a:solidFill>
              </a:rPr>
              <a:t> (in a </a:t>
            </a:r>
            <a:r>
              <a:rPr lang="en-GB">
                <a:solidFill>
                  <a:srgbClr val="188038"/>
                </a:solidFill>
                <a:latin typeface="Roboto Mono"/>
                <a:ea typeface="Roboto Mono"/>
                <a:cs typeface="Roboto Mono"/>
                <a:sym typeface="Roboto Mono"/>
              </a:rPr>
              <a:t>AttachUserPolicy</a:t>
            </a:r>
            <a:r>
              <a:rPr lang="en-GB">
                <a:solidFill>
                  <a:schemeClr val="dk1"/>
                </a:solidFill>
              </a:rPr>
              <a:t> IAM call). Also, cloud threat actors are often noisy, and will immediately attach the </a:t>
            </a:r>
            <a:r>
              <a:rPr lang="en-GB">
                <a:solidFill>
                  <a:srgbClr val="188038"/>
                </a:solidFill>
                <a:latin typeface="Roboto Mono"/>
                <a:ea typeface="Roboto Mono"/>
                <a:cs typeface="Roboto Mono"/>
                <a:sym typeface="Roboto Mono"/>
              </a:rPr>
              <a:t>AdministratorAccess</a:t>
            </a:r>
            <a:r>
              <a:rPr lang="en-GB">
                <a:solidFill>
                  <a:schemeClr val="dk1"/>
                </a:solidFill>
              </a:rPr>
              <a:t> policy to the new user - watch out for the </a:t>
            </a:r>
            <a:r>
              <a:rPr lang="en-GB">
                <a:solidFill>
                  <a:srgbClr val="188038"/>
                </a:solidFill>
                <a:latin typeface="Roboto Mono"/>
                <a:ea typeface="Roboto Mono"/>
                <a:cs typeface="Roboto Mono"/>
                <a:sym typeface="Roboto Mono"/>
              </a:rPr>
              <a:t>AttachUserPolicy</a:t>
            </a:r>
            <a:r>
              <a:rPr lang="en-GB">
                <a:solidFill>
                  <a:schemeClr val="dk1"/>
                </a:solidFill>
              </a:rPr>
              <a:t> event with this in the request parameters.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Life is too short to be manually trawling through CloudTrail event history in the console so I’d recommend using something like Amazon Athena, CloudTrail Lake, or your choice of SIEM, to build and </a:t>
            </a:r>
            <a:r>
              <a:rPr b="1" lang="en-GB">
                <a:solidFill>
                  <a:schemeClr val="dk1"/>
                </a:solidFill>
              </a:rPr>
              <a:t>run these more complex queries in a reusable manner</a:t>
            </a:r>
            <a:r>
              <a:rPr lang="en-GB">
                <a:solidFill>
                  <a:schemeClr val="dk1"/>
                </a:solidFill>
              </a:rPr>
              <a:t>. This applies for any advanced querying of CloudTrail, as suggested in many of the detection methods covered in this talk. And you should set up</a:t>
            </a:r>
            <a:r>
              <a:rPr b="1" lang="en-GB">
                <a:solidFill>
                  <a:schemeClr val="dk1"/>
                </a:solidFill>
              </a:rPr>
              <a:t> alerting with tools like CloudWatch</a:t>
            </a:r>
            <a:r>
              <a:rPr lang="en-GB">
                <a:solidFill>
                  <a:schemeClr val="dk1"/>
                </a:solidFill>
              </a:rPr>
              <a:t>, to actively notify you, rather than continuously checking logs manually.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 can also </a:t>
            </a:r>
            <a:r>
              <a:rPr b="1" lang="en-GB">
                <a:solidFill>
                  <a:schemeClr val="dk1"/>
                </a:solidFill>
              </a:rPr>
              <a:t>check for the creation of inline policies on users via the </a:t>
            </a:r>
            <a:r>
              <a:rPr b="1" lang="en-GB">
                <a:solidFill>
                  <a:srgbClr val="188038"/>
                </a:solidFill>
                <a:latin typeface="Roboto Mono"/>
                <a:ea typeface="Roboto Mono"/>
                <a:cs typeface="Roboto Mono"/>
                <a:sym typeface="Roboto Mono"/>
              </a:rPr>
              <a:t>PutUserPolicy</a:t>
            </a:r>
            <a:r>
              <a:rPr b="1" lang="en-GB">
                <a:solidFill>
                  <a:schemeClr val="dk1"/>
                </a:solidFill>
              </a:rPr>
              <a:t> event</a:t>
            </a:r>
            <a:r>
              <a:rPr lang="en-GB">
                <a:solidFill>
                  <a:schemeClr val="dk1"/>
                </a:solidFill>
              </a:rPr>
              <a:t> – these are generally recommended against, as it makes policy management difficult, so you shouldn’t be using these anyway.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Ideally, use of </a:t>
            </a:r>
            <a:r>
              <a:rPr b="1" lang="en-GB">
                <a:solidFill>
                  <a:schemeClr val="dk1"/>
                </a:solidFill>
              </a:rPr>
              <a:t>IAM users should already be limited</a:t>
            </a:r>
            <a:r>
              <a:rPr lang="en-GB">
                <a:solidFill>
                  <a:schemeClr val="dk1"/>
                </a:solidFill>
              </a:rPr>
              <a:t> (and short-lived credentials via roles should be used instead), so the creation of IAM users should stand out with CloudTrail alerting.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The good news is that it’s easy to contain this method of persistence: your first instinct might be to simply delete the new IAM user. But you may wish to </a:t>
            </a:r>
            <a:r>
              <a:rPr b="1" lang="en-GB">
                <a:solidFill>
                  <a:schemeClr val="dk1"/>
                </a:solidFill>
              </a:rPr>
              <a:t>preserve the IAM user as a forensic artifact</a:t>
            </a:r>
            <a:r>
              <a:rPr lang="en-GB">
                <a:solidFill>
                  <a:schemeClr val="dk1"/>
                </a:solidFill>
              </a:rPr>
              <a:t> for incident response and investigation. In this case, you can apply the </a:t>
            </a:r>
            <a:r>
              <a:rPr b="1" lang="en-GB">
                <a:solidFill>
                  <a:srgbClr val="188038"/>
                </a:solidFill>
                <a:latin typeface="Roboto Mono"/>
                <a:ea typeface="Roboto Mono"/>
                <a:cs typeface="Roboto Mono"/>
                <a:sym typeface="Roboto Mono"/>
              </a:rPr>
              <a:t>AWSDenyAll</a:t>
            </a:r>
            <a:r>
              <a:rPr b="1" lang="en-GB">
                <a:solidFill>
                  <a:schemeClr val="dk1"/>
                </a:solidFill>
              </a:rPr>
              <a:t> managed IAM policy</a:t>
            </a:r>
            <a:r>
              <a:rPr lang="en-GB">
                <a:solidFill>
                  <a:schemeClr val="dk1"/>
                </a:solidFill>
              </a:rPr>
              <a:t> to the user, to revoke their permissions with immediate effect.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a18db9c44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a18db9c44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One technique that attackers often use immediately after creating a new user is to generate </a:t>
            </a:r>
            <a:r>
              <a:rPr b="1" lang="en-GB">
                <a:solidFill>
                  <a:schemeClr val="dk1"/>
                </a:solidFill>
              </a:rPr>
              <a:t>access keys or a login profile</a:t>
            </a:r>
            <a:r>
              <a:rPr lang="en-GB">
                <a:solidFill>
                  <a:schemeClr val="dk1"/>
                </a:solidFill>
              </a:rPr>
              <a:t> for the user, allowing them to exercise those new permissions. This can also be used </a:t>
            </a:r>
            <a:r>
              <a:rPr b="1" lang="en-GB">
                <a:solidFill>
                  <a:schemeClr val="dk1"/>
                </a:solidFill>
              </a:rPr>
              <a:t>against IAM users that already exist</a:t>
            </a:r>
            <a:r>
              <a:rPr lang="en-GB">
                <a:solidFill>
                  <a:schemeClr val="dk1"/>
                </a:solidFill>
              </a:rPr>
              <a:t> in the account, and offers an easy method of persistence.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Tools like Rhino Security Lab’s “</a:t>
            </a:r>
            <a:r>
              <a:rPr b="1" lang="en-GB">
                <a:solidFill>
                  <a:schemeClr val="dk1"/>
                </a:solidFill>
              </a:rPr>
              <a:t>Pacu</a:t>
            </a:r>
            <a:r>
              <a:rPr lang="en-GB">
                <a:solidFill>
                  <a:schemeClr val="dk1"/>
                </a:solidFill>
              </a:rPr>
              <a:t>”, the AWS exploitation framework, or DataDog’s </a:t>
            </a:r>
            <a:r>
              <a:rPr b="1" lang="en-GB">
                <a:solidFill>
                  <a:schemeClr val="dk1"/>
                </a:solidFill>
              </a:rPr>
              <a:t>Stratus Red Team</a:t>
            </a:r>
            <a:r>
              <a:rPr lang="en-GB">
                <a:solidFill>
                  <a:schemeClr val="dk1"/>
                </a:solidFill>
              </a:rPr>
              <a:t> both include modules for backdooring IAM users like this, demonstrating the </a:t>
            </a:r>
            <a:r>
              <a:rPr b="1" lang="en-GB">
                <a:solidFill>
                  <a:schemeClr val="dk1"/>
                </a:solidFill>
              </a:rPr>
              <a:t>ease with which an attacker can create persistence</a:t>
            </a:r>
            <a:r>
              <a:rPr lang="en-GB">
                <a:solidFill>
                  <a:schemeClr val="dk1"/>
                </a:solidFill>
              </a:rPr>
              <a:t> with this technique. These techniques also offer </a:t>
            </a:r>
            <a:r>
              <a:rPr b="1" lang="en-GB">
                <a:solidFill>
                  <a:schemeClr val="dk1"/>
                </a:solidFill>
              </a:rPr>
              <a:t>long-term persistence, because access keys and login profiles do not expire</a:t>
            </a:r>
            <a:r>
              <a:rPr lang="en-GB">
                <a:solidFill>
                  <a:schemeClr val="dk1"/>
                </a:solidFill>
              </a:rPr>
              <a:t>, unlike some of the persistence methods that we’ll cover later.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Similar to the IAM user creation, this can be detected with the </a:t>
            </a:r>
            <a:r>
              <a:rPr lang="en-GB">
                <a:solidFill>
                  <a:srgbClr val="188038"/>
                </a:solidFill>
                <a:latin typeface="Roboto Mono"/>
                <a:ea typeface="Roboto Mono"/>
                <a:cs typeface="Roboto Mono"/>
                <a:sym typeface="Roboto Mono"/>
              </a:rPr>
              <a:t>CreateAccessKey</a:t>
            </a:r>
            <a:r>
              <a:rPr lang="en-GB">
                <a:solidFill>
                  <a:schemeClr val="dk1"/>
                </a:solidFill>
              </a:rPr>
              <a:t> or </a:t>
            </a:r>
            <a:r>
              <a:rPr lang="en-GB">
                <a:solidFill>
                  <a:srgbClr val="188038"/>
                </a:solidFill>
                <a:latin typeface="Roboto Mono"/>
                <a:ea typeface="Roboto Mono"/>
                <a:cs typeface="Roboto Mono"/>
                <a:sym typeface="Roboto Mono"/>
              </a:rPr>
              <a:t>CreateLoginProfile</a:t>
            </a:r>
            <a:r>
              <a:rPr lang="en-GB">
                <a:solidFill>
                  <a:schemeClr val="dk1"/>
                </a:solidFill>
              </a:rPr>
              <a:t> IAM events in CloudTrail. </a:t>
            </a:r>
            <a:r>
              <a:rPr b="1" lang="en-GB">
                <a:solidFill>
                  <a:schemeClr val="dk1"/>
                </a:solidFill>
              </a:rPr>
              <a:t>AWS recommends avoiding using access keys</a:t>
            </a:r>
            <a:r>
              <a:rPr lang="en-GB">
                <a:solidFill>
                  <a:schemeClr val="dk1"/>
                </a:solidFill>
              </a:rPr>
              <a:t> where possible, because they’re a form of long-lived credentials, so if you’ve already minimised usage of them and documented any required exceptions, creation of new keys should stand out like a big neon “attackers were here” sign.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Once you’ve detected persistence, you should </a:t>
            </a:r>
            <a:r>
              <a:rPr b="1" lang="en-GB">
                <a:solidFill>
                  <a:schemeClr val="dk1"/>
                </a:solidFill>
              </a:rPr>
              <a:t>remove any new login profiles and disable or delete new access keys</a:t>
            </a:r>
            <a:r>
              <a:rPr lang="en-GB">
                <a:solidFill>
                  <a:schemeClr val="dk1"/>
                </a:solidFill>
              </a:rPr>
              <a:t>. Be careful not to delete existing access keys that are required for continued legitimate operations.</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a18db9c44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a18db9c44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Now, I mentioned earlier that you should be using IAM roles where possible, instead of IAM users. But are IAM roles 100% secure and infallible? Of course not. That would be way too easy.</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Another common IAM technique that attackers use for persistence, frequently observed in the wild, is to </a:t>
            </a:r>
            <a:r>
              <a:rPr b="1" lang="en-GB">
                <a:solidFill>
                  <a:schemeClr val="dk1"/>
                </a:solidFill>
              </a:rPr>
              <a:t>backdoor IAM roles. Roles have a trust policy</a:t>
            </a:r>
            <a:r>
              <a:rPr lang="en-GB">
                <a:solidFill>
                  <a:schemeClr val="dk1"/>
                </a:solidFill>
              </a:rPr>
              <a:t> that dictates which identities can assume a role and use its permissions. This entity could be an entire AWS account (and all the identities within it), a single IAM user or role in another AWS account, or even principals federated via OIDC, such as a GitHub CICD bot for automated deployments.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Roles intended to be assumed by bots are also good targets for attackers, because they’re </a:t>
            </a:r>
            <a:r>
              <a:rPr b="1" lang="en-GB">
                <a:solidFill>
                  <a:schemeClr val="dk1"/>
                </a:solidFill>
              </a:rPr>
              <a:t>often given excess permissions</a:t>
            </a:r>
            <a:r>
              <a:rPr lang="en-GB">
                <a:solidFill>
                  <a:schemeClr val="dk1"/>
                </a:solidFill>
              </a:rPr>
              <a:t>, such as reading all S3 buckets, in a classic case of compromising security for ease of development. If an attacker is able to create an IAM role that they can assume, or update an existing role’s trust policy, they can </a:t>
            </a:r>
            <a:r>
              <a:rPr b="1" lang="en-GB">
                <a:solidFill>
                  <a:schemeClr val="dk1"/>
                </a:solidFill>
              </a:rPr>
              <a:t>assume that role and utilise all the permissions associated</a:t>
            </a:r>
            <a:r>
              <a:rPr lang="en-GB">
                <a:solidFill>
                  <a:schemeClr val="dk1"/>
                </a:solidFill>
              </a:rPr>
              <a:t> with it. This is especially easy with modules in AWS exploitation tools, like Pacu’s </a:t>
            </a:r>
            <a:r>
              <a:rPr lang="en-GB">
                <a:solidFill>
                  <a:srgbClr val="188038"/>
                </a:solidFill>
                <a:latin typeface="Roboto Mono"/>
                <a:ea typeface="Roboto Mono"/>
                <a:cs typeface="Roboto Mono"/>
                <a:sym typeface="Roboto Mono"/>
              </a:rPr>
              <a:t>iam__backdoor_assume_role</a:t>
            </a:r>
            <a:r>
              <a:rPr lang="en-GB">
                <a:solidFill>
                  <a:schemeClr val="dk1"/>
                </a:solidFill>
              </a:rPr>
              <a:t> module.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In cases where a role already exists, </a:t>
            </a:r>
            <a:r>
              <a:rPr b="1" lang="en-GB">
                <a:solidFill>
                  <a:schemeClr val="dk1"/>
                </a:solidFill>
              </a:rPr>
              <a:t>malicious actions taken through the role may not stand out</a:t>
            </a:r>
            <a:r>
              <a:rPr lang="en-GB">
                <a:solidFill>
                  <a:schemeClr val="dk1"/>
                </a:solidFill>
              </a:rPr>
              <a:t>, making it harder to detect. To root out this method of persistence, you want to look out for </a:t>
            </a:r>
            <a:r>
              <a:rPr lang="en-GB">
                <a:solidFill>
                  <a:srgbClr val="188038"/>
                </a:solidFill>
                <a:latin typeface="Roboto Mono"/>
                <a:ea typeface="Roboto Mono"/>
                <a:cs typeface="Roboto Mono"/>
                <a:sym typeface="Roboto Mono"/>
              </a:rPr>
              <a:t>UpdateAssumeRolePolicy</a:t>
            </a:r>
            <a:r>
              <a:rPr lang="en-GB">
                <a:solidFill>
                  <a:schemeClr val="dk1"/>
                </a:solidFill>
              </a:rPr>
              <a:t> IAM events in CloudTrail, or where </a:t>
            </a:r>
            <a:r>
              <a:rPr lang="en-GB">
                <a:solidFill>
                  <a:srgbClr val="188038"/>
                </a:solidFill>
                <a:latin typeface="Roboto Mono"/>
                <a:ea typeface="Roboto Mono"/>
                <a:cs typeface="Roboto Mono"/>
                <a:sym typeface="Roboto Mono"/>
              </a:rPr>
              <a:t>CreateRole</a:t>
            </a:r>
            <a:r>
              <a:rPr lang="en-GB">
                <a:solidFill>
                  <a:schemeClr val="dk1"/>
                </a:solidFill>
              </a:rPr>
              <a:t> events were shortly followed by </a:t>
            </a:r>
            <a:r>
              <a:rPr lang="en-GB">
                <a:solidFill>
                  <a:srgbClr val="188038"/>
                </a:solidFill>
                <a:latin typeface="Roboto Mono"/>
                <a:ea typeface="Roboto Mono"/>
                <a:cs typeface="Roboto Mono"/>
                <a:sym typeface="Roboto Mono"/>
              </a:rPr>
              <a:t>AttachRolePolicy</a:t>
            </a:r>
            <a:r>
              <a:rPr lang="en-GB">
                <a:solidFill>
                  <a:schemeClr val="dk1"/>
                </a:solidFill>
              </a:rPr>
              <a:t> events.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 can also use</a:t>
            </a:r>
            <a:r>
              <a:rPr b="1" lang="en-GB">
                <a:solidFill>
                  <a:schemeClr val="dk1"/>
                </a:solidFill>
              </a:rPr>
              <a:t> IAM Access Analyzer to detect IAM role backdoors</a:t>
            </a:r>
            <a:r>
              <a:rPr lang="en-GB">
                <a:solidFill>
                  <a:schemeClr val="dk1"/>
                </a:solidFill>
              </a:rPr>
              <a:t> - the tool generates a finding whenever a role trust policy grants access to external identities.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Once you’ve detected backdoored IAM roles, you can either </a:t>
            </a:r>
            <a:r>
              <a:rPr b="1" lang="en-GB">
                <a:solidFill>
                  <a:schemeClr val="dk1"/>
                </a:solidFill>
              </a:rPr>
              <a:t>delete the role if it was newly created. Similar to IAM users, you may wish to preserve the role for investigation purposes, and instead attach the </a:t>
            </a:r>
            <a:r>
              <a:rPr b="1" lang="en-GB">
                <a:solidFill>
                  <a:srgbClr val="188038"/>
                </a:solidFill>
                <a:latin typeface="Roboto Mono"/>
                <a:ea typeface="Roboto Mono"/>
                <a:cs typeface="Roboto Mono"/>
                <a:sym typeface="Roboto Mono"/>
              </a:rPr>
              <a:t>AWSDenyAll</a:t>
            </a:r>
            <a:r>
              <a:rPr b="1" lang="en-GB">
                <a:solidFill>
                  <a:schemeClr val="dk1"/>
                </a:solidFill>
              </a:rPr>
              <a:t> policy to it. This takes immediate effect.</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If the role already existed and is required for legitimate operations, you can </a:t>
            </a:r>
            <a:r>
              <a:rPr b="1" lang="en-GB">
                <a:solidFill>
                  <a:schemeClr val="dk1"/>
                </a:solidFill>
              </a:rPr>
              <a:t>revert the trust policy to a previous, secure version</a:t>
            </a:r>
            <a:r>
              <a:rPr lang="en-GB">
                <a:solidFill>
                  <a:schemeClr val="dk1"/>
                </a:solidFill>
              </a:rPr>
              <a:t>. Ideally, your AWS deployments should be made with and documented in infrastructure as code (IaC), so you can redeploy a version of this to restore the correct trust policy.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a18db9c440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a18db9c440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Attackers know that access keys are easy to exploit, but also easy for defenders to disable or revoke. Because of this, they often request a federated token from the STS service if the compromised user has the </a:t>
            </a:r>
            <a:r>
              <a:rPr lang="en-GB">
                <a:solidFill>
                  <a:srgbClr val="188038"/>
                </a:solidFill>
                <a:latin typeface="Roboto Mono"/>
                <a:ea typeface="Roboto Mono"/>
                <a:cs typeface="Roboto Mono"/>
                <a:sym typeface="Roboto Mono"/>
              </a:rPr>
              <a:t>sts:GetFederationToken</a:t>
            </a:r>
            <a:r>
              <a:rPr lang="en-GB">
                <a:solidFill>
                  <a:schemeClr val="dk1"/>
                </a:solidFill>
              </a:rPr>
              <a:t> permission.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Federated tokens are primarily designed to allow non-AWS identities to temporarily access resources and can be requested using IAM access keys. They can be useful for attackers because the </a:t>
            </a:r>
            <a:r>
              <a:rPr b="1" lang="en-GB">
                <a:solidFill>
                  <a:schemeClr val="dk1"/>
                </a:solidFill>
              </a:rPr>
              <a:t>tokens persist after the original access key is revoked, for up to a maximum of 36 hours</a:t>
            </a:r>
            <a:r>
              <a:rPr lang="en-GB">
                <a:solidFill>
                  <a:schemeClr val="dk1"/>
                </a:solidFill>
              </a:rPr>
              <a:t> after token creation.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For security reasons, </a:t>
            </a:r>
            <a:r>
              <a:rPr b="1" lang="en-GB">
                <a:solidFill>
                  <a:schemeClr val="dk1"/>
                </a:solidFill>
              </a:rPr>
              <a:t>AWS prevents all IAM operations from the AWS CLI or API if authenticated with these temporary federated credential</a:t>
            </a:r>
            <a:r>
              <a:rPr lang="en-GB">
                <a:solidFill>
                  <a:schemeClr val="dk1"/>
                </a:solidFill>
              </a:rPr>
              <a:t>s. All STS operations, except </a:t>
            </a:r>
            <a:r>
              <a:rPr lang="en-GB">
                <a:solidFill>
                  <a:srgbClr val="188038"/>
                </a:solidFill>
                <a:latin typeface="Roboto Mono"/>
                <a:ea typeface="Roboto Mono"/>
                <a:cs typeface="Roboto Mono"/>
                <a:sym typeface="Roboto Mono"/>
              </a:rPr>
              <a:t>GetCallerIdentity</a:t>
            </a:r>
            <a:r>
              <a:rPr lang="en-GB">
                <a:solidFill>
                  <a:schemeClr val="dk1"/>
                </a:solidFill>
              </a:rPr>
              <a:t>, which is read-only, are also blocked. This prevents the attacker from continually obtaining a new set of federated credentials, using only the federated session. I.e., once you disable the access keys, the attacker has a maximum of 36 hours with those federated credentials.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Of course, that’s still a lot of time to do damage. Additionally, if the compromised user also has the </a:t>
            </a:r>
            <a:r>
              <a:rPr b="1" lang="en-GB">
                <a:solidFill>
                  <a:schemeClr val="dk1"/>
                </a:solidFill>
              </a:rPr>
              <a:t>STS </a:t>
            </a:r>
            <a:r>
              <a:rPr b="1" lang="en-GB">
                <a:solidFill>
                  <a:srgbClr val="188038"/>
                </a:solidFill>
                <a:latin typeface="Roboto Mono"/>
                <a:ea typeface="Roboto Mono"/>
                <a:cs typeface="Roboto Mono"/>
                <a:sym typeface="Roboto Mono"/>
              </a:rPr>
              <a:t>GetSigninToken</a:t>
            </a:r>
            <a:r>
              <a:rPr b="1" lang="en-GB">
                <a:solidFill>
                  <a:schemeClr val="dk1"/>
                </a:solidFill>
              </a:rPr>
              <a:t> permission, the federated credentials can be used to generate a console sign-in URL</a:t>
            </a:r>
            <a:r>
              <a:rPr lang="en-GB">
                <a:solidFill>
                  <a:schemeClr val="dk1"/>
                </a:solidFill>
              </a:rPr>
              <a:t>, allowing the attacker to carry out any IAM operations that the original access keys could have been used for. And if the user has the IAM </a:t>
            </a:r>
            <a:r>
              <a:rPr lang="en-GB">
                <a:solidFill>
                  <a:srgbClr val="188038"/>
                </a:solidFill>
                <a:latin typeface="Roboto Mono"/>
                <a:ea typeface="Roboto Mono"/>
                <a:cs typeface="Roboto Mono"/>
                <a:sym typeface="Roboto Mono"/>
              </a:rPr>
              <a:t>UpdateAccessKey</a:t>
            </a:r>
            <a:r>
              <a:rPr lang="en-GB">
                <a:solidFill>
                  <a:schemeClr val="dk1"/>
                </a:solidFill>
              </a:rPr>
              <a:t> permission, attackers can use the lingering federated session to simply reenable the original compromised access key if it gets revoked.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Using federated credentials also makes detection and incident response harder, because </a:t>
            </a:r>
            <a:r>
              <a:rPr b="1" lang="en-GB">
                <a:solidFill>
                  <a:schemeClr val="dk1"/>
                </a:solidFill>
              </a:rPr>
              <a:t>you can’t follow the trail of an attacker using the original compromised access key in CloudTrail events. However, the </a:t>
            </a:r>
            <a:r>
              <a:rPr b="1" lang="en-GB">
                <a:solidFill>
                  <a:srgbClr val="188038"/>
                </a:solidFill>
                <a:latin typeface="Roboto Mono"/>
                <a:ea typeface="Roboto Mono"/>
                <a:cs typeface="Roboto Mono"/>
                <a:sym typeface="Roboto Mono"/>
              </a:rPr>
              <a:t>userIdentity</a:t>
            </a:r>
            <a:r>
              <a:rPr b="1" lang="en-GB">
                <a:solidFill>
                  <a:schemeClr val="dk1"/>
                </a:solidFill>
              </a:rPr>
              <a:t> section will show the federated principal’s ARN, which includes the original IAM user’s name</a:t>
            </a:r>
            <a:r>
              <a:rPr lang="en-GB">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This persistence technique can be </a:t>
            </a:r>
            <a:r>
              <a:rPr b="1" lang="en-GB">
                <a:solidFill>
                  <a:schemeClr val="dk1"/>
                </a:solidFill>
              </a:rPr>
              <a:t>difficult to monitor because there are numerous legitimate uses for the </a:t>
            </a:r>
            <a:r>
              <a:rPr b="1" lang="en-GB">
                <a:solidFill>
                  <a:srgbClr val="188038"/>
                </a:solidFill>
                <a:latin typeface="Roboto Mono"/>
                <a:ea typeface="Roboto Mono"/>
                <a:cs typeface="Roboto Mono"/>
                <a:sym typeface="Roboto Mono"/>
              </a:rPr>
              <a:t>GetFederationToken</a:t>
            </a:r>
            <a:r>
              <a:rPr b="1" lang="en-GB">
                <a:solidFill>
                  <a:schemeClr val="dk1"/>
                </a:solidFill>
              </a:rPr>
              <a:t> API call. However, if you don’t use federated sessions in your organization, monitoring for events where the </a:t>
            </a:r>
            <a:r>
              <a:rPr b="1" lang="en-GB">
                <a:solidFill>
                  <a:srgbClr val="188038"/>
                </a:solidFill>
                <a:latin typeface="Roboto Mono"/>
                <a:ea typeface="Roboto Mono"/>
                <a:cs typeface="Roboto Mono"/>
                <a:sym typeface="Roboto Mono"/>
              </a:rPr>
              <a:t>userIdentity.type</a:t>
            </a:r>
            <a:r>
              <a:rPr b="1" lang="en-GB">
                <a:solidFill>
                  <a:schemeClr val="dk1"/>
                </a:solidFill>
              </a:rPr>
              <a:t> is </a:t>
            </a:r>
            <a:r>
              <a:rPr b="1" lang="en-GB">
                <a:solidFill>
                  <a:srgbClr val="188038"/>
                </a:solidFill>
                <a:latin typeface="Roboto Mono"/>
                <a:ea typeface="Roboto Mono"/>
                <a:cs typeface="Roboto Mono"/>
                <a:sym typeface="Roboto Mono"/>
              </a:rPr>
              <a:t>FederatedUser</a:t>
            </a:r>
            <a:r>
              <a:rPr b="1" lang="en-GB">
                <a:solidFill>
                  <a:schemeClr val="dk1"/>
                </a:solidFill>
              </a:rPr>
              <a:t> can help detect this persistence.</a:t>
            </a:r>
            <a:r>
              <a:rPr lang="en-GB">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Alternatively, you can look for </a:t>
            </a:r>
            <a:r>
              <a:rPr lang="en-GB">
                <a:solidFill>
                  <a:srgbClr val="188038"/>
                </a:solidFill>
                <a:latin typeface="Roboto Mono"/>
                <a:ea typeface="Roboto Mono"/>
                <a:cs typeface="Roboto Mono"/>
                <a:sym typeface="Roboto Mono"/>
              </a:rPr>
              <a:t>GetFederationToken</a:t>
            </a:r>
            <a:r>
              <a:rPr lang="en-GB">
                <a:solidFill>
                  <a:schemeClr val="dk1"/>
                </a:solidFill>
              </a:rPr>
              <a:t> events shortly followed by the STS </a:t>
            </a:r>
            <a:r>
              <a:rPr lang="en-GB">
                <a:solidFill>
                  <a:srgbClr val="188038"/>
                </a:solidFill>
                <a:latin typeface="Roboto Mono"/>
                <a:ea typeface="Roboto Mono"/>
                <a:cs typeface="Roboto Mono"/>
                <a:sym typeface="Roboto Mono"/>
              </a:rPr>
              <a:t>GetCallerIdentity</a:t>
            </a:r>
            <a:r>
              <a:rPr lang="en-GB">
                <a:solidFill>
                  <a:schemeClr val="dk1"/>
                </a:solidFill>
              </a:rPr>
              <a:t> event; legitimate callers </a:t>
            </a:r>
            <a:r>
              <a:rPr i="1" lang="en-GB">
                <a:solidFill>
                  <a:schemeClr val="dk1"/>
                </a:solidFill>
              </a:rPr>
              <a:t>usually</a:t>
            </a:r>
            <a:r>
              <a:rPr lang="en-GB">
                <a:solidFill>
                  <a:schemeClr val="dk1"/>
                </a:solidFill>
              </a:rPr>
              <a:t> already know their identity, whereas attackers often use this call to determine who they’re acting as.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You can also look for where a </a:t>
            </a:r>
            <a:r>
              <a:rPr b="1" lang="en-GB">
                <a:solidFill>
                  <a:schemeClr val="dk1"/>
                </a:solidFill>
              </a:rPr>
              <a:t>sign-in token is used to update or create long-lived credentials such as access keys or login profiles</a:t>
            </a:r>
            <a:r>
              <a:rPr lang="en-GB">
                <a:solidFill>
                  <a:schemeClr val="dk1"/>
                </a:solidFill>
              </a:rPr>
              <a:t>. You could alert for this using the </a:t>
            </a:r>
            <a:r>
              <a:rPr lang="en-GB">
                <a:solidFill>
                  <a:srgbClr val="188038"/>
                </a:solidFill>
                <a:latin typeface="Roboto Mono"/>
                <a:ea typeface="Roboto Mono"/>
                <a:cs typeface="Roboto Mono"/>
                <a:sym typeface="Roboto Mono"/>
              </a:rPr>
              <a:t>userIdentity.type</a:t>
            </a:r>
            <a:r>
              <a:rPr lang="en-GB">
                <a:solidFill>
                  <a:schemeClr val="dk1"/>
                </a:solidFill>
              </a:rPr>
              <a:t> field, which would have a value of </a:t>
            </a:r>
            <a:r>
              <a:rPr lang="en-GB">
                <a:solidFill>
                  <a:srgbClr val="188038"/>
                </a:solidFill>
                <a:latin typeface="Roboto Mono"/>
                <a:ea typeface="Roboto Mono"/>
                <a:cs typeface="Roboto Mono"/>
                <a:sym typeface="Roboto Mono"/>
              </a:rPr>
              <a:t>FederatedUser</a:t>
            </a:r>
            <a:r>
              <a:rPr lang="en-GB">
                <a:solidFill>
                  <a:schemeClr val="dk1"/>
                </a:solidFill>
              </a:rPr>
              <a: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So, federated tokens make incident response harder and allow persistence after the revocation of the original compromised keys. The best way to contain it is to apply blanket deny-all policies on the compromised users.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a18db9c440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a18db9c440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Now, here’s a more unusual method of persistence, but one that has nonetheless been seen in the wild this year.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AWS Identity Center allows you to connect an external identity provider to an AWS organization, enabling users to log in via SSO. It’s currently considered one of the best practice options for managing human users and identities in AWS.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However, if an attacker can gain access to your Identity Center organization instance…well, you might be in trouble. Of course, this requires an attacker to </a:t>
            </a:r>
            <a:r>
              <a:rPr b="1" lang="en-GB">
                <a:solidFill>
                  <a:schemeClr val="dk1"/>
                </a:solidFill>
              </a:rPr>
              <a:t>compromise an AWS Organizations management account</a:t>
            </a:r>
            <a:r>
              <a:rPr lang="en-GB">
                <a:solidFill>
                  <a:schemeClr val="dk1"/>
                </a:solidFill>
              </a:rPr>
              <a:t>, so it’s not easy for attackers, but if they can manage that, they can </a:t>
            </a:r>
            <a:r>
              <a:rPr b="1" lang="en-GB">
                <a:solidFill>
                  <a:schemeClr val="dk1"/>
                </a:solidFill>
              </a:rPr>
              <a:t>create new groups and users in the instance, add the user to the group, and attach wide-ranging and powerful permission sets to the group</a:t>
            </a:r>
            <a:r>
              <a:rPr lang="en-GB">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With the right permissions in Identity Center, a malicious actor could also </a:t>
            </a:r>
            <a:r>
              <a:rPr b="1" lang="en-GB">
                <a:solidFill>
                  <a:schemeClr val="dk1"/>
                </a:solidFill>
              </a:rPr>
              <a:t>change or disable MFA settings across an AWS Organization, enabling other methods of persistence</a:t>
            </a:r>
            <a:r>
              <a:rPr lang="en-GB">
                <a:solidFill>
                  <a:schemeClr val="dk1"/>
                </a:solidFill>
              </a:rPr>
              <a:t> and allowing them to sign in as their newly created user, using only a password.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Legitimate instance-wide configuration changes occur infrequently</a:t>
            </a:r>
            <a:r>
              <a:rPr lang="en-GB">
                <a:solidFill>
                  <a:schemeClr val="dk1"/>
                </a:solidFill>
              </a:rPr>
              <a:t>, so you can be on the lookout for API calls from the </a:t>
            </a:r>
            <a:r>
              <a:rPr lang="en-GB">
                <a:solidFill>
                  <a:srgbClr val="188038"/>
                </a:solidFill>
                <a:latin typeface="Roboto Mono"/>
                <a:ea typeface="Roboto Mono"/>
                <a:cs typeface="Roboto Mono"/>
                <a:sym typeface="Roboto Mono"/>
              </a:rPr>
              <a:t>sso.amazonaws.com</a:t>
            </a:r>
            <a:r>
              <a:rPr lang="en-GB">
                <a:solidFill>
                  <a:schemeClr val="dk1"/>
                </a:solidFill>
              </a:rPr>
              <a:t> event source, such as </a:t>
            </a:r>
            <a:r>
              <a:rPr lang="en-GB">
                <a:solidFill>
                  <a:srgbClr val="188038"/>
                </a:solidFill>
                <a:latin typeface="Roboto Mono"/>
                <a:ea typeface="Roboto Mono"/>
                <a:cs typeface="Roboto Mono"/>
                <a:sym typeface="Roboto Mono"/>
              </a:rPr>
              <a:t>UpdateInstance</a:t>
            </a:r>
            <a:r>
              <a:rPr lang="en-GB">
                <a:solidFill>
                  <a:schemeClr val="dk1"/>
                </a:solidFill>
              </a:rPr>
              <a:t> or </a:t>
            </a:r>
            <a:r>
              <a:rPr lang="en-GB">
                <a:solidFill>
                  <a:srgbClr val="188038"/>
                </a:solidFill>
                <a:latin typeface="Roboto Mono"/>
                <a:ea typeface="Roboto Mono"/>
                <a:cs typeface="Roboto Mono"/>
                <a:sym typeface="Roboto Mono"/>
              </a:rPr>
              <a:t>UpdateInstanceAccessControlAttributeConfiguration</a:t>
            </a:r>
            <a:r>
              <a:rPr lang="en-GB">
                <a:solidFill>
                  <a:schemeClr val="dk1"/>
                </a:solidFill>
              </a:rPr>
              <a:t> events. You may also wish to monitor for: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rgbClr val="188038"/>
                </a:solidFill>
                <a:latin typeface="Roboto Mono"/>
                <a:ea typeface="Roboto Mono"/>
                <a:cs typeface="Roboto Mono"/>
                <a:sym typeface="Roboto Mono"/>
              </a:rPr>
              <a:t>CreatePermissionSet</a:t>
            </a:r>
            <a:r>
              <a:rPr lang="en-GB">
                <a:solidFill>
                  <a:schemeClr val="dk1"/>
                </a:solidFill>
              </a:rPr>
              <a:t>, </a:t>
            </a:r>
            <a:r>
              <a:rPr lang="en-GB">
                <a:solidFill>
                  <a:srgbClr val="188038"/>
                </a:solidFill>
                <a:latin typeface="Roboto Mono"/>
                <a:ea typeface="Roboto Mono"/>
                <a:cs typeface="Roboto Mono"/>
                <a:sym typeface="Roboto Mono"/>
              </a:rPr>
              <a:t>ProvisionPermissionSet</a:t>
            </a:r>
            <a:r>
              <a:rPr lang="en-GB">
                <a:solidFill>
                  <a:schemeClr val="dk1"/>
                </a:solidFill>
              </a:rPr>
              <a:t>, and </a:t>
            </a:r>
            <a:r>
              <a:rPr lang="en-GB">
                <a:solidFill>
                  <a:srgbClr val="188038"/>
                </a:solidFill>
                <a:latin typeface="Roboto Mono"/>
                <a:ea typeface="Roboto Mono"/>
                <a:cs typeface="Roboto Mono"/>
                <a:sym typeface="Roboto Mono"/>
              </a:rPr>
              <a:t>UpdatePermissionSet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rgbClr val="188038"/>
                </a:solidFill>
                <a:latin typeface="Roboto Mono"/>
                <a:ea typeface="Roboto Mono"/>
                <a:cs typeface="Roboto Mono"/>
                <a:sym typeface="Roboto Mono"/>
              </a:rPr>
              <a:t>CreateAccountAssignment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rgbClr val="188038"/>
                </a:solidFill>
                <a:latin typeface="Roboto Mono"/>
                <a:ea typeface="Roboto Mono"/>
                <a:cs typeface="Roboto Mono"/>
                <a:sym typeface="Roboto Mono"/>
              </a:rPr>
              <a:t>CreateGroup</a:t>
            </a:r>
            <a:r>
              <a:rPr lang="en-GB">
                <a:solidFill>
                  <a:schemeClr val="dk1"/>
                </a:solidFill>
              </a:rPr>
              <a:t> and </a:t>
            </a:r>
            <a:r>
              <a:rPr lang="en-GB">
                <a:solidFill>
                  <a:srgbClr val="188038"/>
                </a:solidFill>
                <a:latin typeface="Roboto Mono"/>
                <a:ea typeface="Roboto Mono"/>
                <a:cs typeface="Roboto Mono"/>
                <a:sym typeface="Roboto Mono"/>
              </a:rPr>
              <a:t>CreateGroupMembership</a:t>
            </a:r>
            <a:r>
              <a:rPr lang="en-GB">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These events could also indicate malicious activity in IAM Identity Center.</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a18db9c440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a18db9c440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solidFill>
                  <a:schemeClr val="dk1"/>
                </a:solidFill>
              </a:rPr>
              <a:t>Let’s move away from IAM now and look at some other methods of persistence, this time focusing on AWS Lambda, Amazon’s function-as-a-service offering for serverless code. There are SDKs for AWS available in most languages natively supported by Lambda, and </a:t>
            </a:r>
            <a:r>
              <a:rPr b="1" lang="en-GB">
                <a:solidFill>
                  <a:schemeClr val="dk1"/>
                </a:solidFill>
              </a:rPr>
              <a:t>you can grant Lambda functions permissions to assume roles.</a:t>
            </a:r>
            <a:r>
              <a:rPr lang="en-GB">
                <a:solidFill>
                  <a:schemeClr val="dk1"/>
                </a:solidFill>
              </a:rPr>
              <a:t> This means that a Lambda function can theoretically </a:t>
            </a:r>
            <a:r>
              <a:rPr b="1" lang="en-GB">
                <a:solidFill>
                  <a:schemeClr val="dk1"/>
                </a:solidFill>
              </a:rPr>
              <a:t>perform most API-based operations across AWS</a:t>
            </a:r>
            <a:r>
              <a:rPr lang="en-GB">
                <a:solidFill>
                  <a:schemeClr val="dk1"/>
                </a:solidFill>
              </a:rPr>
              <a:t>, provided it has the right permissions.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979425" y="392150"/>
            <a:ext cx="68622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1pPr>
            <a:lvl2pPr lvl="1">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2pPr>
            <a:lvl3pPr lvl="2">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3pPr>
            <a:lvl4pPr lvl="3">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4pPr>
            <a:lvl5pPr lvl="4">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5pPr>
            <a:lvl6pPr lvl="5">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6pPr>
            <a:lvl7pPr lvl="6">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7pPr>
            <a:lvl8pPr lvl="7">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8pPr>
            <a:lvl9pPr lvl="8">
              <a:spcBef>
                <a:spcPts val="0"/>
              </a:spcBef>
              <a:spcAft>
                <a:spcPts val="0"/>
              </a:spcAft>
              <a:buClr>
                <a:schemeClr val="accent1"/>
              </a:buClr>
              <a:buSzPts val="4200"/>
              <a:buFont typeface="Poppins Medium"/>
              <a:buNone/>
              <a:defRPr sz="4200">
                <a:solidFill>
                  <a:schemeClr val="accent1"/>
                </a:solidFill>
                <a:latin typeface="Poppins Medium"/>
                <a:ea typeface="Poppins Medium"/>
                <a:cs typeface="Poppins Medium"/>
                <a:sym typeface="Poppins Medium"/>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docs.aws.amazon.com/lambda/latest/dg/logging-using-cloudtrail.html" TargetMode="External"/><Relationship Id="rId4" Type="http://schemas.openxmlformats.org/officeDocument/2006/relationships/hyperlink" Target="https://securitylabs.datadoghq.com/articles/tales-from-the-cloud-trenches-the-attacker-doth-persist-too-muc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s://permiso.io/blog/how-adversaries-abuse-serverless-services-to-harvest-sensitive-data-from-environment-variables?" TargetMode="External"/><Relationship Id="rId4" Type="http://schemas.openxmlformats.org/officeDocument/2006/relationships/hyperlink" Target="https://unit42.paloaltonetworks.com/gaining-persistency-vulnerable-lambdas/" TargetMode="External"/><Relationship Id="rId5" Type="http://schemas.openxmlformats.org/officeDocument/2006/relationships/hyperlink" Target="https://hackingthe.cloud/aws/post_exploitation/lambda_persistence/" TargetMode="External"/><Relationship Id="rId6" Type="http://schemas.openxmlformats.org/officeDocument/2006/relationships/hyperlink" Target="https://docs.aws.amazon.com/lambda/latest/dg/runtimes-custom.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hyperlink" Target="https://docs.aws.amazon.com/lambda/latest/dg/lambda-extensions.html" TargetMode="External"/><Relationship Id="rId4" Type="http://schemas.openxmlformats.org/officeDocument/2006/relationships/hyperlink" Target="https://www.clearvector.com/blog/lambda-spy/" TargetMode="External"/><Relationship Id="rId5" Type="http://schemas.openxmlformats.org/officeDocument/2006/relationships/hyperlink" Target="https://stratus-red-team.cloud/attack-techniques/AWS/aws.persistence.lambda-layer-extension/" TargetMode="External"/><Relationship Id="rId6" Type="http://schemas.openxmlformats.org/officeDocument/2006/relationships/hyperlink" Target="https://docs.aws.amazon.com/signer/latest/developerguide/Welcome.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hyperlink" Target="https://docs.aws.amazon.com/IAM/latest/UserGuide/id_roles_use_passrole.html" TargetMode="External"/><Relationship Id="rId4" Type="http://schemas.openxmlformats.org/officeDocument/2006/relationships/hyperlink" Target="https://docs.aws.amazon.com/awscloudtrail/latest/userguide/cloudtrail-event-reference-user-identity.html#cloudtrail-event-reference-user-identity-field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hyperlink" Target="https://hackingthe.cloud/aws/post_exploitation/iam_persistence/" TargetMode="External"/><Relationship Id="rId4" Type="http://schemas.openxmlformats.org/officeDocument/2006/relationships/hyperlink" Target="https://www.datadoghq.com/state-of-cloud-securit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hyperlink" Target="https://hackingthe.cloud/aws/exploitation/local_ec2_priv_esc_through_user_data/#ec2modifyinstanceattribut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hyperlink" Target="https://securitylabs.datadoghq.com/cloud-security-atlas/attacks/creating-new-iam-user/" TargetMode="External"/><Relationship Id="rId4" Type="http://schemas.openxmlformats.org/officeDocument/2006/relationships/hyperlink" Target="https://docs.aws.amazon.com/aws-managed-policy/latest/reference/AWSDenyAll.html" TargetMode="External"/><Relationship Id="rId5" Type="http://schemas.openxmlformats.org/officeDocument/2006/relationships/hyperlink" Target="https://www.youtube.com/watch?v=oL2JnblVzm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stratus-red-team.cloud/attack-techniques/AWS/aws.persistence.iam-backdoor-user/" TargetMode="External"/><Relationship Id="rId4" Type="http://schemas.openxmlformats.org/officeDocument/2006/relationships/hyperlink" Target="https://stratus-red-team.cloud/attack-techniques/AWS/aws.persistence.iam-create-user-login-profile/" TargetMode="External"/><Relationship Id="rId5" Type="http://schemas.openxmlformats.org/officeDocument/2006/relationships/hyperlink" Target="https://github.com/RhinoSecurityLabs/pacu/blob/master/pacu/modules/iam__backdoor_users_keys/main.py" TargetMode="External"/><Relationship Id="rId6" Type="http://schemas.openxmlformats.org/officeDocument/2006/relationships/hyperlink" Target="https://github.com/RhinoSecurityLabs/pacu/blob/master/pacu/modules/iam__backdoor_users_keys/main.p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stratus-red-team.cloud/attack-techniques/AWS/aws.persistence.iam-create-backdoor-role/" TargetMode="External"/><Relationship Id="rId4" Type="http://schemas.openxmlformats.org/officeDocument/2006/relationships/hyperlink" Target="https://stratus-red-team.cloud/attack-techniques/AWS/aws.persistence.iam-backdoor-role/" TargetMode="External"/><Relationship Id="rId5" Type="http://schemas.openxmlformats.org/officeDocument/2006/relationships/hyperlink" Target="https://github.com/RhinoSecurityLabs/pacu/blob/master/pacu/modules/iam__backdoor_assume_role/main.py" TargetMode="External"/><Relationship Id="rId6" Type="http://schemas.openxmlformats.org/officeDocument/2006/relationships/hyperlink" Target="https://docs.aws.amazon.com/IAM/latest/UserGuide/access-analyzer-resources.html#access-analyzer-iam-ro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s://docs.aws.amazon.com/STS/latest/APIReference/API_GetFederationToken.html" TargetMode="External"/><Relationship Id="rId4" Type="http://schemas.openxmlformats.org/officeDocument/2006/relationships/hyperlink" Target="https://docs.aws.amazon.com/IAM/latest/UserGuide/sts_example_sts_Scenario_ConstructFederatedUrl_section.html" TargetMode="External"/><Relationship Id="rId5" Type="http://schemas.openxmlformats.org/officeDocument/2006/relationships/hyperlink" Target="https://docs.aws.amazon.com/awscloudtrail/latest/userguide/cloudtrail-event-reference-aws-console-sign-in-events.html#cloudtrail-event-reference-aws-console-sign-in-events-federated-user" TargetMode="External"/><Relationship Id="rId6" Type="http://schemas.openxmlformats.org/officeDocument/2006/relationships/hyperlink" Target="https://www.crowdstrike.com/en-us/blog/how-adversaries-persist-with-aws-user-federation/" TargetMode="External"/><Relationship Id="rId7" Type="http://schemas.openxmlformats.org/officeDocument/2006/relationships/hyperlink" Target="https://securitylabs.datadoghq.com/articles/tales-from-the-cloud-trenches-unwanted-visito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docs.aws.amazon.com/singlesignon/latest/userguide/what-is.html" TargetMode="External"/><Relationship Id="rId4" Type="http://schemas.openxmlformats.org/officeDocument/2006/relationships/hyperlink" Target="https://docs.aws.amazon.com/singlesignon/latest/userguide/sso-info-in-cloudtrail.html" TargetMode="External"/><Relationship Id="rId5" Type="http://schemas.openxmlformats.org/officeDocument/2006/relationships/hyperlink" Target="https://securitylabs.datadoghq.com/articles/tales-from-the-cloud-trenches-the-attacker-doth-persist-too-much"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979425" y="392150"/>
            <a:ext cx="6862200" cy="2690400"/>
          </a:xfrm>
          <a:prstGeom prst="rect">
            <a:avLst/>
          </a:prstGeom>
        </p:spPr>
        <p:txBody>
          <a:bodyPr anchorCtr="0" anchor="ctr" bIns="91425" lIns="91425" spcFirstLastPara="1" rIns="91425" wrap="square" tIns="91425">
            <a:normAutofit/>
          </a:bodyPr>
          <a:lstStyle/>
          <a:p>
            <a:pPr indent="0" lvl="0" marL="0" rtl="0" algn="ctr">
              <a:lnSpc>
                <a:spcPct val="115000"/>
              </a:lnSpc>
              <a:spcBef>
                <a:spcPts val="0"/>
              </a:spcBef>
              <a:spcAft>
                <a:spcPts val="300"/>
              </a:spcAft>
              <a:buNone/>
            </a:pPr>
            <a:r>
              <a:rPr lang="en-GB" sz="4400">
                <a:solidFill>
                  <a:srgbClr val="000000"/>
                </a:solidFill>
                <a:latin typeface="Arial"/>
                <a:ea typeface="Arial"/>
                <a:cs typeface="Arial"/>
                <a:sym typeface="Arial"/>
              </a:rPr>
              <a:t>The Perks and Perils of Persistence: AWS Attacker Techniques</a:t>
            </a:r>
            <a:endParaRPr sz="4500"/>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solidFill>
                  <a:schemeClr val="lt1"/>
                </a:solidFill>
              </a:rPr>
              <a:t>Oisín Brennan</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57" name="Google Shape;157;p22"/>
          <p:cNvSpPr txBox="1"/>
          <p:nvPr>
            <p:ph type="title"/>
          </p:nvPr>
        </p:nvSpPr>
        <p:spPr>
          <a:xfrm>
            <a:off x="0" y="678650"/>
            <a:ext cx="45720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Updating function code</a:t>
            </a:r>
            <a:endParaRPr sz="3066"/>
          </a:p>
        </p:txBody>
      </p:sp>
      <p:sp>
        <p:nvSpPr>
          <p:cNvPr id="158" name="Google Shape;158;p22"/>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sz="1400"/>
              <a:t>Requirements: </a:t>
            </a:r>
            <a:endParaRPr b="1" sz="1400"/>
          </a:p>
          <a:p>
            <a:pPr indent="-317500" lvl="0" marL="457200" rtl="0" algn="l">
              <a:lnSpc>
                <a:spcPct val="95000"/>
              </a:lnSpc>
              <a:spcBef>
                <a:spcPts val="1200"/>
              </a:spcBef>
              <a:spcAft>
                <a:spcPts val="0"/>
              </a:spcAft>
              <a:buClr>
                <a:srgbClr val="000000"/>
              </a:buClr>
              <a:buSzPts val="1400"/>
              <a:buChar char="-"/>
            </a:pPr>
            <a:r>
              <a:rPr lang="en-GB" sz="1400"/>
              <a:t>Scripting skills</a:t>
            </a:r>
            <a:endParaRPr sz="1400"/>
          </a:p>
          <a:p>
            <a:pPr indent="-317500" lvl="0" marL="457200" rtl="0" algn="l">
              <a:lnSpc>
                <a:spcPct val="95000"/>
              </a:lnSpc>
              <a:spcBef>
                <a:spcPts val="0"/>
              </a:spcBef>
              <a:spcAft>
                <a:spcPts val="0"/>
              </a:spcAft>
              <a:buClr>
                <a:srgbClr val="000000"/>
              </a:buClr>
              <a:buSzPts val="1400"/>
              <a:buChar char="-"/>
            </a:pPr>
            <a:r>
              <a:rPr lang="en-GB" sz="1400"/>
              <a:t>Lambda permissions</a:t>
            </a:r>
            <a:endParaRPr sz="1400"/>
          </a:p>
          <a:p>
            <a:pPr indent="0" lvl="0" marL="914400" rtl="0" algn="l">
              <a:lnSpc>
                <a:spcPct val="95000"/>
              </a:lnSpc>
              <a:spcBef>
                <a:spcPts val="1200"/>
              </a:spcBef>
              <a:spcAft>
                <a:spcPts val="0"/>
              </a:spcAft>
              <a:buNone/>
            </a:pPr>
            <a:r>
              <a:t/>
            </a:r>
            <a:endParaRPr sz="1400"/>
          </a:p>
          <a:p>
            <a:pPr indent="0" lvl="0" marL="0" rtl="0" algn="l">
              <a:lnSpc>
                <a:spcPct val="95000"/>
              </a:lnSpc>
              <a:spcBef>
                <a:spcPts val="1200"/>
              </a:spcBef>
              <a:spcAft>
                <a:spcPts val="0"/>
              </a:spcAft>
              <a:buNone/>
            </a:pPr>
            <a:r>
              <a:rPr b="1" lang="en-GB" sz="1400"/>
              <a:t>CloudTrail:</a:t>
            </a:r>
            <a:endParaRPr b="1" sz="1400"/>
          </a:p>
          <a:p>
            <a:pPr indent="-317500" lvl="0" marL="457200" rtl="0" algn="l">
              <a:lnSpc>
                <a:spcPct val="95000"/>
              </a:lnSpc>
              <a:spcBef>
                <a:spcPts val="120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CreateFunction</a:t>
            </a:r>
            <a:endParaRPr sz="1400"/>
          </a:p>
          <a:p>
            <a:pPr indent="-317500" lvl="0" marL="457200" rtl="0" algn="l">
              <a:lnSpc>
                <a:spcPct val="95000"/>
              </a:lnSpc>
              <a:spcBef>
                <a:spcPts val="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UpdateFunctionCode*</a:t>
            </a:r>
            <a:endParaRPr sz="1400"/>
          </a:p>
          <a:p>
            <a:pPr indent="-317500" lvl="0" marL="457200" rtl="0" algn="l">
              <a:lnSpc>
                <a:spcPct val="95000"/>
              </a:lnSpc>
              <a:spcBef>
                <a:spcPts val="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CreateFunctionUrlConfig</a:t>
            </a:r>
            <a:endParaRPr sz="1400">
              <a:solidFill>
                <a:srgbClr val="188038"/>
              </a:solidFill>
              <a:latin typeface="Roboto Mono"/>
              <a:ea typeface="Roboto Mono"/>
              <a:cs typeface="Roboto Mono"/>
              <a:sym typeface="Roboto Mono"/>
            </a:endParaRPr>
          </a:p>
          <a:p>
            <a:pPr indent="-317500" lvl="0" marL="457200" rtl="0" algn="l">
              <a:lnSpc>
                <a:spcPct val="95000"/>
              </a:lnSpc>
              <a:spcBef>
                <a:spcPts val="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UpdateFunctionConfiguration*</a:t>
            </a:r>
            <a:endParaRPr sz="1400">
              <a:solidFill>
                <a:srgbClr val="188038"/>
              </a:solidFill>
              <a:latin typeface="Roboto Mono"/>
              <a:ea typeface="Roboto Mono"/>
              <a:cs typeface="Roboto Mono"/>
              <a:sym typeface="Roboto Mono"/>
            </a:endParaRPr>
          </a:p>
          <a:p>
            <a:pPr indent="-317500" lvl="0" marL="457200" rtl="0" algn="l">
              <a:lnSpc>
                <a:spcPct val="95000"/>
              </a:lnSpc>
              <a:spcBef>
                <a:spcPts val="0"/>
              </a:spcBef>
              <a:spcAft>
                <a:spcPts val="0"/>
              </a:spcAft>
              <a:buClr>
                <a:srgbClr val="000000"/>
              </a:buClr>
              <a:buSzPts val="1400"/>
              <a:buChar char="-"/>
            </a:pPr>
            <a:r>
              <a:rPr lang="en-GB" sz="1400"/>
              <a:t>[User agent] </a:t>
            </a:r>
            <a:r>
              <a:rPr lang="en-GB" sz="1400">
                <a:solidFill>
                  <a:srgbClr val="188038"/>
                </a:solidFill>
                <a:latin typeface="Roboto Mono"/>
                <a:ea typeface="Roboto Mono"/>
                <a:cs typeface="Roboto Mono"/>
                <a:sym typeface="Roboto Mono"/>
              </a:rPr>
              <a:t>exec-env/AWS_Lambda</a:t>
            </a:r>
            <a:endParaRPr sz="1400">
              <a:solidFill>
                <a:srgbClr val="188038"/>
              </a:solidFill>
              <a:latin typeface="Roboto Mono"/>
              <a:ea typeface="Roboto Mono"/>
              <a:cs typeface="Roboto Mono"/>
              <a:sym typeface="Roboto Mono"/>
            </a:endParaRPr>
          </a:p>
          <a:p>
            <a:pPr indent="-317500" lvl="0" marL="457200" rtl="0" algn="l">
              <a:lnSpc>
                <a:spcPct val="95000"/>
              </a:lnSpc>
              <a:spcBef>
                <a:spcPts val="0"/>
              </a:spcBef>
              <a:spcAft>
                <a:spcPts val="0"/>
              </a:spcAft>
              <a:buClr>
                <a:srgbClr val="000000"/>
              </a:buClr>
              <a:buSzPts val="1400"/>
              <a:buChar char="-"/>
            </a:pPr>
            <a:r>
              <a:rPr lang="en-GB" sz="1400">
                <a:solidFill>
                  <a:srgbClr val="188038"/>
                </a:solidFill>
                <a:latin typeface="Roboto Mono"/>
                <a:ea typeface="Roboto Mono"/>
                <a:cs typeface="Roboto Mono"/>
                <a:sym typeface="Roboto Mono"/>
              </a:rPr>
              <a:t>userIdentity.invokedBy </a:t>
            </a:r>
            <a:r>
              <a:rPr lang="en-GB" sz="1400">
                <a:latin typeface="Roboto Mono"/>
                <a:ea typeface="Roboto Mono"/>
                <a:cs typeface="Roboto Mono"/>
                <a:sym typeface="Roboto Mono"/>
              </a:rPr>
              <a:t>== </a:t>
            </a:r>
            <a:r>
              <a:rPr lang="en-GB" sz="1400">
                <a:solidFill>
                  <a:srgbClr val="188038"/>
                </a:solidFill>
                <a:latin typeface="Roboto Mono"/>
                <a:ea typeface="Roboto Mono"/>
                <a:cs typeface="Roboto Mono"/>
                <a:sym typeface="Roboto Mono"/>
              </a:rPr>
              <a:t>lambda.amazonaws.com</a:t>
            </a:r>
            <a:r>
              <a:rPr lang="en-GB" sz="1400"/>
              <a:t> </a:t>
            </a:r>
            <a:r>
              <a:rPr lang="en-GB" sz="1400">
                <a:solidFill>
                  <a:srgbClr val="188038"/>
                </a:solidFill>
                <a:latin typeface="Roboto Mono"/>
                <a:ea typeface="Roboto Mono"/>
                <a:cs typeface="Roboto Mono"/>
                <a:sym typeface="Roboto Mono"/>
              </a:rPr>
              <a:t> </a:t>
            </a:r>
            <a:endParaRPr sz="14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sz="1400"/>
          </a:p>
          <a:p>
            <a:pPr indent="0" lvl="0" marL="0" rtl="0" algn="l">
              <a:lnSpc>
                <a:spcPct val="95000"/>
              </a:lnSpc>
              <a:spcBef>
                <a:spcPts val="1200"/>
              </a:spcBef>
              <a:spcAft>
                <a:spcPts val="0"/>
              </a:spcAft>
              <a:buNone/>
            </a:pPr>
            <a:r>
              <a:rPr b="1" lang="en-GB" sz="1400"/>
              <a:t>Action:</a:t>
            </a:r>
            <a:endParaRPr b="1" sz="1400"/>
          </a:p>
          <a:p>
            <a:pPr indent="-317500" lvl="0" marL="457200" rtl="0" algn="l">
              <a:lnSpc>
                <a:spcPct val="95000"/>
              </a:lnSpc>
              <a:spcBef>
                <a:spcPts val="1200"/>
              </a:spcBef>
              <a:spcAft>
                <a:spcPts val="0"/>
              </a:spcAft>
              <a:buClr>
                <a:srgbClr val="000000"/>
              </a:buClr>
              <a:buSzPts val="1400"/>
              <a:buChar char="-"/>
            </a:pPr>
            <a:r>
              <a:rPr lang="en-GB" sz="1400"/>
              <a:t>User agent alerting</a:t>
            </a:r>
            <a:endParaRPr sz="1400"/>
          </a:p>
          <a:p>
            <a:pPr indent="-317500" lvl="0" marL="457200" rtl="0" algn="l">
              <a:lnSpc>
                <a:spcPct val="95000"/>
              </a:lnSpc>
              <a:spcBef>
                <a:spcPts val="0"/>
              </a:spcBef>
              <a:spcAft>
                <a:spcPts val="0"/>
              </a:spcAft>
              <a:buClr>
                <a:srgbClr val="000000"/>
              </a:buClr>
              <a:buSzPts val="1400"/>
              <a:buChar char="-"/>
            </a:pPr>
            <a:r>
              <a:rPr lang="en-GB" sz="1400"/>
              <a:t>Principle of least privilege: function roles</a:t>
            </a:r>
            <a:endParaRPr sz="1400"/>
          </a:p>
        </p:txBody>
      </p:sp>
      <p:sp>
        <p:nvSpPr>
          <p:cNvPr id="159" name="Google Shape;159;p22"/>
          <p:cNvSpPr txBox="1"/>
          <p:nvPr/>
        </p:nvSpPr>
        <p:spPr>
          <a:xfrm>
            <a:off x="306150" y="4090950"/>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AWS Lambda: Logging AWS Lambda API calls using AWS CloudTrail</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DataDog Security Labs: Tales from the cloud trenches: The Attacker doth persist too much, methinks</a:t>
            </a:r>
            <a:endParaRPr sz="1000">
              <a:solidFill>
                <a:schemeClr val="dk2"/>
              </a:solidFill>
            </a:endParaRPr>
          </a:p>
        </p:txBody>
      </p:sp>
      <p:sp>
        <p:nvSpPr>
          <p:cNvPr id="160" name="Google Shape;160;p22"/>
          <p:cNvSpPr/>
          <p:nvPr/>
        </p:nvSpPr>
        <p:spPr>
          <a:xfrm>
            <a:off x="514750" y="2699675"/>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61" name="Google Shape;161;p22"/>
          <p:cNvSpPr txBox="1"/>
          <p:nvPr/>
        </p:nvSpPr>
        <p:spPr>
          <a:xfrm>
            <a:off x="481450" y="3000554"/>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162" name="Google Shape;162;p22"/>
          <p:cNvSpPr/>
          <p:nvPr/>
        </p:nvSpPr>
        <p:spPr>
          <a:xfrm>
            <a:off x="1787175" y="2699675"/>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63" name="Google Shape;163;p22"/>
          <p:cNvSpPr txBox="1"/>
          <p:nvPr/>
        </p:nvSpPr>
        <p:spPr>
          <a:xfrm>
            <a:off x="1760425" y="2927994"/>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164" name="Google Shape;164;p22"/>
          <p:cNvSpPr/>
          <p:nvPr/>
        </p:nvSpPr>
        <p:spPr>
          <a:xfrm>
            <a:off x="3066150" y="2699675"/>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65" name="Google Shape;165;p22"/>
          <p:cNvSpPr txBox="1"/>
          <p:nvPr/>
        </p:nvSpPr>
        <p:spPr>
          <a:xfrm>
            <a:off x="3039400" y="2956858"/>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3"/>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71" name="Google Shape;171;p23"/>
          <p:cNvSpPr txBox="1"/>
          <p:nvPr>
            <p:ph type="title"/>
          </p:nvPr>
        </p:nvSpPr>
        <p:spPr>
          <a:xfrm>
            <a:off x="0" y="678650"/>
            <a:ext cx="45720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RCE and env var credentials</a:t>
            </a:r>
            <a:endParaRPr sz="3066"/>
          </a:p>
        </p:txBody>
      </p:sp>
      <p:sp>
        <p:nvSpPr>
          <p:cNvPr id="172" name="Google Shape;172;p23"/>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sz="1600"/>
              <a:t>Requirements: </a:t>
            </a:r>
            <a:endParaRPr b="1" sz="1600"/>
          </a:p>
          <a:p>
            <a:pPr indent="-330200" lvl="0" marL="457200" rtl="0" algn="l">
              <a:lnSpc>
                <a:spcPct val="95000"/>
              </a:lnSpc>
              <a:spcBef>
                <a:spcPts val="1200"/>
              </a:spcBef>
              <a:spcAft>
                <a:spcPts val="0"/>
              </a:spcAft>
              <a:buClr>
                <a:srgbClr val="000000"/>
              </a:buClr>
              <a:buSzPts val="1600"/>
              <a:buChar char="-"/>
            </a:pPr>
            <a:r>
              <a:rPr lang="en-GB" sz="1600"/>
              <a:t>Find an RCE</a:t>
            </a:r>
            <a:endParaRPr sz="1600"/>
          </a:p>
          <a:p>
            <a:pPr indent="-330200" lvl="0" marL="457200" rtl="0" algn="l">
              <a:lnSpc>
                <a:spcPct val="95000"/>
              </a:lnSpc>
              <a:spcBef>
                <a:spcPts val="0"/>
              </a:spcBef>
              <a:spcAft>
                <a:spcPts val="0"/>
              </a:spcAft>
              <a:buClr>
                <a:srgbClr val="000000"/>
              </a:buClr>
              <a:buSzPts val="1600"/>
              <a:buChar char="-"/>
            </a:pPr>
            <a:r>
              <a:rPr lang="en-GB" sz="1600"/>
              <a:t>Scripting skills</a:t>
            </a:r>
            <a:endParaRPr sz="1600"/>
          </a:p>
          <a:p>
            <a:pPr indent="-330200" lvl="0" marL="457200" rtl="0" algn="l">
              <a:lnSpc>
                <a:spcPct val="95000"/>
              </a:lnSpc>
              <a:spcBef>
                <a:spcPts val="0"/>
              </a:spcBef>
              <a:spcAft>
                <a:spcPts val="0"/>
              </a:spcAft>
              <a:buClr>
                <a:srgbClr val="000000"/>
              </a:buClr>
              <a:buSzPts val="1600"/>
              <a:buChar char="-"/>
            </a:pPr>
            <a:r>
              <a:rPr i="1" lang="en-GB" sz="1600"/>
              <a:t>No AWS permissions required</a:t>
            </a:r>
            <a:endParaRPr i="1" sz="1600"/>
          </a:p>
          <a:p>
            <a:pPr indent="0" lvl="0" marL="914400" rtl="0" algn="l">
              <a:lnSpc>
                <a:spcPct val="95000"/>
              </a:lnSpc>
              <a:spcBef>
                <a:spcPts val="1200"/>
              </a:spcBef>
              <a:spcAft>
                <a:spcPts val="0"/>
              </a:spcAft>
              <a:buNone/>
            </a:pPr>
            <a:r>
              <a:t/>
            </a:r>
            <a:endParaRPr sz="1600"/>
          </a:p>
          <a:p>
            <a:pPr indent="0" lvl="0" marL="0" rtl="0" algn="l">
              <a:lnSpc>
                <a:spcPct val="95000"/>
              </a:lnSpc>
              <a:spcBef>
                <a:spcPts val="1200"/>
              </a:spcBef>
              <a:spcAft>
                <a:spcPts val="0"/>
              </a:spcAft>
              <a:buNone/>
            </a:pPr>
            <a:r>
              <a:rPr b="1" lang="en-GB" sz="1600"/>
              <a:t>CloudTrail:</a:t>
            </a:r>
            <a:endParaRPr b="1" sz="1600"/>
          </a:p>
          <a:p>
            <a:pPr indent="-330200" lvl="0" marL="457200" rtl="0" algn="l">
              <a:lnSpc>
                <a:spcPct val="95000"/>
              </a:lnSpc>
              <a:spcBef>
                <a:spcPts val="1200"/>
              </a:spcBef>
              <a:spcAft>
                <a:spcPts val="0"/>
              </a:spcAft>
              <a:buClr>
                <a:srgbClr val="000000"/>
              </a:buClr>
              <a:buSzPts val="1600"/>
              <a:buChar char="-"/>
            </a:pPr>
            <a:r>
              <a:rPr lang="en-GB" sz="1600"/>
              <a:t>[User agent] </a:t>
            </a:r>
            <a:r>
              <a:rPr lang="en-GB" sz="1600">
                <a:solidFill>
                  <a:srgbClr val="188038"/>
                </a:solidFill>
                <a:latin typeface="Roboto Mono"/>
                <a:ea typeface="Roboto Mono"/>
                <a:cs typeface="Roboto Mono"/>
                <a:sym typeface="Roboto Mono"/>
              </a:rPr>
              <a:t>exec-env/AWS_Lambda</a:t>
            </a:r>
            <a:endParaRPr sz="1600">
              <a:solidFill>
                <a:srgbClr val="188038"/>
              </a:solidFill>
              <a:latin typeface="Roboto Mono"/>
              <a:ea typeface="Roboto Mono"/>
              <a:cs typeface="Roboto Mono"/>
              <a:sym typeface="Roboto Mono"/>
            </a:endParaRPr>
          </a:p>
          <a:p>
            <a:pPr indent="-330200" lvl="0" marL="457200" rtl="0" algn="l">
              <a:lnSpc>
                <a:spcPct val="95000"/>
              </a:lnSpc>
              <a:spcBef>
                <a:spcPts val="0"/>
              </a:spcBef>
              <a:spcAft>
                <a:spcPts val="0"/>
              </a:spcAft>
              <a:buClr>
                <a:srgbClr val="000000"/>
              </a:buClr>
              <a:buSzPts val="1600"/>
              <a:buChar char="-"/>
            </a:pPr>
            <a:r>
              <a:rPr lang="en-GB" sz="1600">
                <a:solidFill>
                  <a:srgbClr val="188038"/>
                </a:solidFill>
                <a:latin typeface="Roboto Mono"/>
                <a:ea typeface="Roboto Mono"/>
                <a:cs typeface="Roboto Mono"/>
                <a:sym typeface="Roboto Mono"/>
              </a:rPr>
              <a:t>userIdentity.invokedBy </a:t>
            </a:r>
            <a:r>
              <a:rPr lang="en-GB" sz="1600">
                <a:latin typeface="Roboto Mono"/>
                <a:ea typeface="Roboto Mono"/>
                <a:cs typeface="Roboto Mono"/>
                <a:sym typeface="Roboto Mono"/>
              </a:rPr>
              <a:t>== </a:t>
            </a:r>
            <a:r>
              <a:rPr lang="en-GB" sz="1600">
                <a:solidFill>
                  <a:srgbClr val="188038"/>
                </a:solidFill>
                <a:latin typeface="Roboto Mono"/>
                <a:ea typeface="Roboto Mono"/>
                <a:cs typeface="Roboto Mono"/>
                <a:sym typeface="Roboto Mono"/>
              </a:rPr>
              <a:t>lambda.amazonaws.com</a:t>
            </a:r>
            <a:r>
              <a:rPr lang="en-GB" sz="1600"/>
              <a:t> </a:t>
            </a:r>
            <a:r>
              <a:rPr lang="en-GB" sz="1600">
                <a:solidFill>
                  <a:srgbClr val="188038"/>
                </a:solidFill>
                <a:latin typeface="Roboto Mono"/>
                <a:ea typeface="Roboto Mono"/>
                <a:cs typeface="Roboto Mono"/>
                <a:sym typeface="Roboto Mono"/>
              </a:rPr>
              <a:t> </a:t>
            </a:r>
            <a:endParaRPr sz="16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sz="1600"/>
          </a:p>
          <a:p>
            <a:pPr indent="0" lvl="0" marL="0" rtl="0" algn="l">
              <a:lnSpc>
                <a:spcPct val="95000"/>
              </a:lnSpc>
              <a:spcBef>
                <a:spcPts val="1200"/>
              </a:spcBef>
              <a:spcAft>
                <a:spcPts val="0"/>
              </a:spcAft>
              <a:buNone/>
            </a:pPr>
            <a:r>
              <a:rPr b="1" lang="en-GB" sz="1600"/>
              <a:t>Action:</a:t>
            </a:r>
            <a:endParaRPr b="1" sz="1600"/>
          </a:p>
          <a:p>
            <a:pPr indent="-330200" lvl="0" marL="457200" rtl="0" algn="l">
              <a:lnSpc>
                <a:spcPct val="95000"/>
              </a:lnSpc>
              <a:spcBef>
                <a:spcPts val="1200"/>
              </a:spcBef>
              <a:spcAft>
                <a:spcPts val="0"/>
              </a:spcAft>
              <a:buClr>
                <a:srgbClr val="000000"/>
              </a:buClr>
              <a:buSzPts val="1600"/>
              <a:buChar char="-"/>
            </a:pPr>
            <a:r>
              <a:rPr lang="en-GB" sz="1600"/>
              <a:t>Secure coding practices</a:t>
            </a:r>
            <a:endParaRPr sz="1600"/>
          </a:p>
        </p:txBody>
      </p:sp>
      <p:sp>
        <p:nvSpPr>
          <p:cNvPr id="173" name="Google Shape;173;p23"/>
          <p:cNvSpPr txBox="1"/>
          <p:nvPr/>
        </p:nvSpPr>
        <p:spPr>
          <a:xfrm>
            <a:off x="315775" y="3910135"/>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Permiso: How Adversaries Abuse Serverless Services to Harvest Sensitive Data from Environment Variables</a:t>
            </a:r>
            <a:r>
              <a:rPr lang="en-GB" sz="1000"/>
              <a:t> </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Unit42: Gaining Persistency on Vulnerable Lambdas</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5">
                  <a:extLst>
                    <a:ext uri="{A12FA001-AC4F-418D-AE19-62706E023703}">
                      <ahyp:hlinkClr val="tx"/>
                    </a:ext>
                  </a:extLst>
                </a:hlinkClick>
              </a:rPr>
              <a:t>Hacking The Cloud: Lambda Persistence</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6">
                  <a:extLst>
                    <a:ext uri="{A12FA001-AC4F-418D-AE19-62706E023703}">
                      <ahyp:hlinkClr val="tx"/>
                    </a:ext>
                  </a:extLst>
                </a:hlinkClick>
              </a:rPr>
              <a:t>AWS Lambda: Building a custom runtime for AWS Lambda</a:t>
            </a:r>
            <a:endParaRPr sz="1000">
              <a:solidFill>
                <a:schemeClr val="dk2"/>
              </a:solidFill>
            </a:endParaRPr>
          </a:p>
        </p:txBody>
      </p:sp>
      <p:sp>
        <p:nvSpPr>
          <p:cNvPr id="174" name="Google Shape;174;p23"/>
          <p:cNvSpPr/>
          <p:nvPr/>
        </p:nvSpPr>
        <p:spPr>
          <a:xfrm>
            <a:off x="514750" y="2699675"/>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75" name="Google Shape;175;p23"/>
          <p:cNvSpPr txBox="1"/>
          <p:nvPr/>
        </p:nvSpPr>
        <p:spPr>
          <a:xfrm>
            <a:off x="481450" y="3000554"/>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176" name="Google Shape;176;p23"/>
          <p:cNvSpPr/>
          <p:nvPr/>
        </p:nvSpPr>
        <p:spPr>
          <a:xfrm>
            <a:off x="1787175" y="2699675"/>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77" name="Google Shape;177;p23"/>
          <p:cNvSpPr txBox="1"/>
          <p:nvPr/>
        </p:nvSpPr>
        <p:spPr>
          <a:xfrm>
            <a:off x="1760425" y="2927994"/>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178" name="Google Shape;178;p23"/>
          <p:cNvSpPr/>
          <p:nvPr/>
        </p:nvSpPr>
        <p:spPr>
          <a:xfrm>
            <a:off x="3066150" y="2699675"/>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79" name="Google Shape;179;p23"/>
          <p:cNvSpPr txBox="1"/>
          <p:nvPr/>
        </p:nvSpPr>
        <p:spPr>
          <a:xfrm>
            <a:off x="3039400" y="2956858"/>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85" name="Google Shape;185;p24"/>
          <p:cNvSpPr txBox="1"/>
          <p:nvPr>
            <p:ph type="title"/>
          </p:nvPr>
        </p:nvSpPr>
        <p:spPr>
          <a:xfrm>
            <a:off x="0" y="678650"/>
            <a:ext cx="45720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Malicious Lambda extensions</a:t>
            </a:r>
            <a:endParaRPr sz="3066"/>
          </a:p>
        </p:txBody>
      </p:sp>
      <p:sp>
        <p:nvSpPr>
          <p:cNvPr id="186" name="Google Shape;186;p24"/>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sz="1600"/>
              <a:t>Requirements: </a:t>
            </a:r>
            <a:endParaRPr b="1" sz="1600"/>
          </a:p>
          <a:p>
            <a:pPr indent="-330200" lvl="0" marL="457200" rtl="0" algn="l">
              <a:lnSpc>
                <a:spcPct val="95000"/>
              </a:lnSpc>
              <a:spcBef>
                <a:spcPts val="1200"/>
              </a:spcBef>
              <a:spcAft>
                <a:spcPts val="0"/>
              </a:spcAft>
              <a:buClr>
                <a:srgbClr val="000000"/>
              </a:buClr>
              <a:buSzPts val="1600"/>
              <a:buChar char="-"/>
            </a:pPr>
            <a:r>
              <a:rPr lang="en-GB" sz="1600"/>
              <a:t>Intricate</a:t>
            </a:r>
            <a:r>
              <a:rPr lang="en-GB" sz="1600"/>
              <a:t> Lambda knowledge</a:t>
            </a:r>
            <a:endParaRPr sz="1600"/>
          </a:p>
          <a:p>
            <a:pPr indent="-330200" lvl="0" marL="457200" rtl="0" algn="l">
              <a:lnSpc>
                <a:spcPct val="95000"/>
              </a:lnSpc>
              <a:spcBef>
                <a:spcPts val="0"/>
              </a:spcBef>
              <a:spcAft>
                <a:spcPts val="0"/>
              </a:spcAft>
              <a:buClr>
                <a:srgbClr val="000000"/>
              </a:buClr>
              <a:buSzPts val="1600"/>
              <a:buChar char="-"/>
            </a:pPr>
            <a:r>
              <a:rPr lang="en-GB" sz="1600"/>
              <a:t>Scripting knowledge</a:t>
            </a:r>
            <a:endParaRPr sz="1600"/>
          </a:p>
          <a:p>
            <a:pPr indent="-330200" lvl="0" marL="457200" rtl="0" algn="l">
              <a:lnSpc>
                <a:spcPct val="95000"/>
              </a:lnSpc>
              <a:spcBef>
                <a:spcPts val="0"/>
              </a:spcBef>
              <a:spcAft>
                <a:spcPts val="0"/>
              </a:spcAft>
              <a:buClr>
                <a:srgbClr val="000000"/>
              </a:buClr>
              <a:buSzPts val="1600"/>
              <a:buChar char="-"/>
            </a:pPr>
            <a:r>
              <a:rPr lang="en-GB" sz="1600"/>
              <a:t>Lambda permissions</a:t>
            </a:r>
            <a:endParaRPr sz="1600"/>
          </a:p>
          <a:p>
            <a:pPr indent="0" lvl="0" marL="914400" rtl="0" algn="l">
              <a:lnSpc>
                <a:spcPct val="95000"/>
              </a:lnSpc>
              <a:spcBef>
                <a:spcPts val="1200"/>
              </a:spcBef>
              <a:spcAft>
                <a:spcPts val="0"/>
              </a:spcAft>
              <a:buNone/>
            </a:pPr>
            <a:r>
              <a:t/>
            </a:r>
            <a:endParaRPr sz="1600"/>
          </a:p>
          <a:p>
            <a:pPr indent="0" lvl="0" marL="0" rtl="0" algn="l">
              <a:lnSpc>
                <a:spcPct val="95000"/>
              </a:lnSpc>
              <a:spcBef>
                <a:spcPts val="1200"/>
              </a:spcBef>
              <a:spcAft>
                <a:spcPts val="0"/>
              </a:spcAft>
              <a:buNone/>
            </a:pPr>
            <a:r>
              <a:rPr b="1" lang="en-GB" sz="1600"/>
              <a:t>CloudTrail:</a:t>
            </a:r>
            <a:endParaRPr b="1" sz="1600"/>
          </a:p>
          <a:p>
            <a:pPr indent="-330200" lvl="0" marL="457200" rtl="0" algn="l">
              <a:lnSpc>
                <a:spcPct val="95000"/>
              </a:lnSpc>
              <a:spcBef>
                <a:spcPts val="1200"/>
              </a:spcBef>
              <a:spcAft>
                <a:spcPts val="0"/>
              </a:spcAft>
              <a:buClr>
                <a:srgbClr val="000000"/>
              </a:buClr>
              <a:buSzPts val="1600"/>
              <a:buChar char="-"/>
            </a:pPr>
            <a:r>
              <a:rPr lang="en-GB" sz="1600"/>
              <a:t>[Event] </a:t>
            </a:r>
            <a:r>
              <a:rPr lang="en-GB" sz="1600">
                <a:solidFill>
                  <a:srgbClr val="188038"/>
                </a:solidFill>
                <a:latin typeface="Roboto Mono"/>
                <a:ea typeface="Roboto Mono"/>
                <a:cs typeface="Roboto Mono"/>
                <a:sym typeface="Roboto Mono"/>
              </a:rPr>
              <a:t>UpdateFunctionConfiguration*</a:t>
            </a:r>
            <a:endParaRPr sz="1600">
              <a:solidFill>
                <a:srgbClr val="188038"/>
              </a:solidFill>
              <a:latin typeface="Roboto Mono"/>
              <a:ea typeface="Roboto Mono"/>
              <a:cs typeface="Roboto Mono"/>
              <a:sym typeface="Roboto Mono"/>
            </a:endParaRPr>
          </a:p>
          <a:p>
            <a:pPr indent="-330200" lvl="0" marL="457200" rtl="0" algn="l">
              <a:lnSpc>
                <a:spcPct val="95000"/>
              </a:lnSpc>
              <a:spcBef>
                <a:spcPts val="0"/>
              </a:spcBef>
              <a:spcAft>
                <a:spcPts val="0"/>
              </a:spcAft>
              <a:buClr>
                <a:srgbClr val="000000"/>
              </a:buClr>
              <a:buSzPts val="1600"/>
              <a:buChar char="-"/>
            </a:pPr>
            <a:r>
              <a:rPr lang="en-GB" sz="1600"/>
              <a:t>[User agent] </a:t>
            </a:r>
            <a:r>
              <a:rPr lang="en-GB" sz="1600">
                <a:solidFill>
                  <a:srgbClr val="188038"/>
                </a:solidFill>
                <a:latin typeface="Roboto Mono"/>
                <a:ea typeface="Roboto Mono"/>
                <a:cs typeface="Roboto Mono"/>
                <a:sym typeface="Roboto Mono"/>
              </a:rPr>
              <a:t>exec-env/AWS_Lambda</a:t>
            </a:r>
            <a:endParaRPr sz="1600">
              <a:solidFill>
                <a:srgbClr val="188038"/>
              </a:solidFill>
              <a:latin typeface="Roboto Mono"/>
              <a:ea typeface="Roboto Mono"/>
              <a:cs typeface="Roboto Mono"/>
              <a:sym typeface="Roboto Mono"/>
            </a:endParaRPr>
          </a:p>
          <a:p>
            <a:pPr indent="-330200" lvl="0" marL="457200" rtl="0" algn="l">
              <a:lnSpc>
                <a:spcPct val="95000"/>
              </a:lnSpc>
              <a:spcBef>
                <a:spcPts val="0"/>
              </a:spcBef>
              <a:spcAft>
                <a:spcPts val="0"/>
              </a:spcAft>
              <a:buClr>
                <a:srgbClr val="000000"/>
              </a:buClr>
              <a:buSzPts val="1600"/>
              <a:buChar char="-"/>
            </a:pPr>
            <a:r>
              <a:rPr lang="en-GB" sz="1600">
                <a:solidFill>
                  <a:srgbClr val="188038"/>
                </a:solidFill>
                <a:latin typeface="Roboto Mono"/>
                <a:ea typeface="Roboto Mono"/>
                <a:cs typeface="Roboto Mono"/>
                <a:sym typeface="Roboto Mono"/>
              </a:rPr>
              <a:t>userIdentity.invokedBy </a:t>
            </a:r>
            <a:r>
              <a:rPr lang="en-GB" sz="1600">
                <a:latin typeface="Roboto Mono"/>
                <a:ea typeface="Roboto Mono"/>
                <a:cs typeface="Roboto Mono"/>
                <a:sym typeface="Roboto Mono"/>
              </a:rPr>
              <a:t>== </a:t>
            </a:r>
            <a:r>
              <a:rPr lang="en-GB" sz="1600">
                <a:solidFill>
                  <a:srgbClr val="188038"/>
                </a:solidFill>
                <a:latin typeface="Roboto Mono"/>
                <a:ea typeface="Roboto Mono"/>
                <a:cs typeface="Roboto Mono"/>
                <a:sym typeface="Roboto Mono"/>
              </a:rPr>
              <a:t>lambda.amazonaws.com</a:t>
            </a:r>
            <a:r>
              <a:rPr lang="en-GB" sz="1600"/>
              <a:t> </a:t>
            </a:r>
            <a:r>
              <a:rPr lang="en-GB" sz="1600">
                <a:solidFill>
                  <a:srgbClr val="188038"/>
                </a:solidFill>
                <a:latin typeface="Roboto Mono"/>
                <a:ea typeface="Roboto Mono"/>
                <a:cs typeface="Roboto Mono"/>
                <a:sym typeface="Roboto Mono"/>
              </a:rPr>
              <a:t> </a:t>
            </a:r>
            <a:endParaRPr sz="16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sz="1600"/>
          </a:p>
          <a:p>
            <a:pPr indent="0" lvl="0" marL="0" rtl="0" algn="l">
              <a:lnSpc>
                <a:spcPct val="95000"/>
              </a:lnSpc>
              <a:spcBef>
                <a:spcPts val="1200"/>
              </a:spcBef>
              <a:spcAft>
                <a:spcPts val="0"/>
              </a:spcAft>
              <a:buNone/>
            </a:pPr>
            <a:r>
              <a:rPr b="1" lang="en-GB" sz="1600"/>
              <a:t>Action:</a:t>
            </a:r>
            <a:endParaRPr b="1" sz="1600"/>
          </a:p>
          <a:p>
            <a:pPr indent="-330200" lvl="0" marL="457200" rtl="0" algn="l">
              <a:lnSpc>
                <a:spcPct val="95000"/>
              </a:lnSpc>
              <a:spcBef>
                <a:spcPts val="1200"/>
              </a:spcBef>
              <a:spcAft>
                <a:spcPts val="0"/>
              </a:spcAft>
              <a:buClr>
                <a:srgbClr val="000000"/>
              </a:buClr>
              <a:buSzPts val="1600"/>
              <a:buChar char="-"/>
            </a:pPr>
            <a:r>
              <a:rPr lang="en-GB" sz="1600"/>
              <a:t>Restrict extensions sources &amp; permissions</a:t>
            </a:r>
            <a:endParaRPr sz="1600"/>
          </a:p>
          <a:p>
            <a:pPr indent="-330200" lvl="0" marL="457200" rtl="0" algn="l">
              <a:lnSpc>
                <a:spcPct val="95000"/>
              </a:lnSpc>
              <a:spcBef>
                <a:spcPts val="0"/>
              </a:spcBef>
              <a:spcAft>
                <a:spcPts val="0"/>
              </a:spcAft>
              <a:buClr>
                <a:srgbClr val="000000"/>
              </a:buClr>
              <a:buSzPts val="1600"/>
              <a:buChar char="-"/>
            </a:pPr>
            <a:r>
              <a:rPr lang="en-GB" sz="1600"/>
              <a:t>AWS Signer profiles</a:t>
            </a:r>
            <a:endParaRPr sz="1600"/>
          </a:p>
        </p:txBody>
      </p:sp>
      <p:sp>
        <p:nvSpPr>
          <p:cNvPr id="187" name="Google Shape;187;p24"/>
          <p:cNvSpPr txBox="1"/>
          <p:nvPr/>
        </p:nvSpPr>
        <p:spPr>
          <a:xfrm>
            <a:off x="315775" y="3756195"/>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AWS Lambda: Augment Lambda functions using Lambda extensions</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LambdaSpy - Implanting the Lambda execution environment (Part two)</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5">
                  <a:extLst>
                    <a:ext uri="{A12FA001-AC4F-418D-AE19-62706E023703}">
                      <ahyp:hlinkClr val="tx"/>
                    </a:ext>
                  </a:extLst>
                </a:hlinkClick>
              </a:rPr>
              <a:t>Stratus Red Team: Add a Malicious Lambda Extension</a:t>
            </a:r>
            <a:endParaRPr sz="1000">
              <a:solidFill>
                <a:schemeClr val="dk2"/>
              </a:solidFill>
            </a:endParaRPr>
          </a:p>
          <a:p>
            <a:pPr indent="-292100" lvl="0" marL="457200" rtl="0" algn="l">
              <a:lnSpc>
                <a:spcPct val="115000"/>
              </a:lnSpc>
              <a:spcBef>
                <a:spcPts val="0"/>
              </a:spcBef>
              <a:spcAft>
                <a:spcPts val="0"/>
              </a:spcAft>
              <a:buClr>
                <a:srgbClr val="1155CC"/>
              </a:buClr>
              <a:buSzPts val="1000"/>
              <a:buChar char="-"/>
            </a:pPr>
            <a:r>
              <a:rPr lang="en-GB" sz="1000" u="sng">
                <a:solidFill>
                  <a:srgbClr val="1155CC"/>
                </a:solidFill>
                <a:hlinkClick r:id="rId6">
                  <a:extLst>
                    <a:ext uri="{A12FA001-AC4F-418D-AE19-62706E023703}">
                      <ahyp:hlinkClr val="tx"/>
                    </a:ext>
                  </a:extLst>
                </a:hlinkClick>
              </a:rPr>
              <a:t>AWS Signer: What is AWS Signer?</a:t>
            </a:r>
            <a:endParaRPr sz="1000">
              <a:solidFill>
                <a:srgbClr val="1155CC"/>
              </a:solidFill>
            </a:endParaRPr>
          </a:p>
        </p:txBody>
      </p:sp>
      <p:sp>
        <p:nvSpPr>
          <p:cNvPr id="188" name="Google Shape;188;p24"/>
          <p:cNvSpPr/>
          <p:nvPr/>
        </p:nvSpPr>
        <p:spPr>
          <a:xfrm>
            <a:off x="514750" y="2699675"/>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89" name="Google Shape;189;p24"/>
          <p:cNvSpPr txBox="1"/>
          <p:nvPr/>
        </p:nvSpPr>
        <p:spPr>
          <a:xfrm>
            <a:off x="481450" y="3000554"/>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190" name="Google Shape;190;p24"/>
          <p:cNvSpPr/>
          <p:nvPr/>
        </p:nvSpPr>
        <p:spPr>
          <a:xfrm>
            <a:off x="1787175" y="2699675"/>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91" name="Google Shape;191;p24"/>
          <p:cNvSpPr txBox="1"/>
          <p:nvPr/>
        </p:nvSpPr>
        <p:spPr>
          <a:xfrm>
            <a:off x="1760425" y="2927994"/>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192" name="Google Shape;192;p24"/>
          <p:cNvSpPr/>
          <p:nvPr/>
        </p:nvSpPr>
        <p:spPr>
          <a:xfrm>
            <a:off x="3066150" y="2699675"/>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93" name="Google Shape;193;p24"/>
          <p:cNvSpPr txBox="1"/>
          <p:nvPr/>
        </p:nvSpPr>
        <p:spPr>
          <a:xfrm>
            <a:off x="3039400" y="2956858"/>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5"/>
          <p:cNvSpPr txBox="1"/>
          <p:nvPr>
            <p:ph type="title"/>
          </p:nvPr>
        </p:nvSpPr>
        <p:spPr>
          <a:xfrm>
            <a:off x="2802750" y="802500"/>
            <a:ext cx="3538500" cy="336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4200"/>
              <a:t>EC2</a:t>
            </a:r>
            <a:endParaRPr sz="4200"/>
          </a:p>
          <a:p>
            <a:pPr indent="0" lvl="0" marL="0" rtl="0" algn="ctr">
              <a:spcBef>
                <a:spcPts val="0"/>
              </a:spcBef>
              <a:spcAft>
                <a:spcPts val="0"/>
              </a:spcAft>
              <a:buNone/>
            </a:pPr>
            <a:r>
              <a:t/>
            </a:r>
            <a:endParaRPr sz="4200"/>
          </a:p>
        </p:txBody>
      </p:sp>
      <p:pic>
        <p:nvPicPr>
          <p:cNvPr id="199" name="Google Shape;199;p25"/>
          <p:cNvPicPr preferRelativeResize="0"/>
          <p:nvPr/>
        </p:nvPicPr>
        <p:blipFill>
          <a:blip r:embed="rId3">
            <a:alphaModFix/>
          </a:blip>
          <a:stretch>
            <a:fillRect/>
          </a:stretch>
        </p:blipFill>
        <p:spPr>
          <a:xfrm>
            <a:off x="3925125" y="2616975"/>
            <a:ext cx="1293750" cy="1293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6"/>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05" name="Google Shape;205;p26"/>
          <p:cNvSpPr txBox="1"/>
          <p:nvPr>
            <p:ph type="title"/>
          </p:nvPr>
        </p:nvSpPr>
        <p:spPr>
          <a:xfrm>
            <a:off x="0" y="1159711"/>
            <a:ext cx="4572000" cy="171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4760"/>
              <a:t>Misconfigured </a:t>
            </a:r>
            <a:r>
              <a:rPr lang="en-GB" sz="4760">
                <a:solidFill>
                  <a:srgbClr val="188038"/>
                </a:solidFill>
                <a:latin typeface="Roboto Mono"/>
                <a:ea typeface="Roboto Mono"/>
                <a:cs typeface="Roboto Mono"/>
                <a:sym typeface="Roboto Mono"/>
              </a:rPr>
              <a:t>iam:PassRole</a:t>
            </a:r>
            <a:r>
              <a:rPr lang="en-GB" sz="4760"/>
              <a:t> configuration</a:t>
            </a:r>
            <a:endParaRPr sz="2660"/>
          </a:p>
        </p:txBody>
      </p:sp>
      <p:sp>
        <p:nvSpPr>
          <p:cNvPr id="206" name="Google Shape;206;p26"/>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sz="1400"/>
              <a:t>Requirements: </a:t>
            </a:r>
            <a:endParaRPr b="1" sz="1400"/>
          </a:p>
          <a:p>
            <a:pPr indent="-317500" lvl="0" marL="457200" rtl="0" algn="l">
              <a:lnSpc>
                <a:spcPct val="95000"/>
              </a:lnSpc>
              <a:spcBef>
                <a:spcPts val="1200"/>
              </a:spcBef>
              <a:spcAft>
                <a:spcPts val="0"/>
              </a:spcAft>
              <a:buClr>
                <a:srgbClr val="000000"/>
              </a:buClr>
              <a:buSzPts val="1400"/>
              <a:buChar char="-"/>
            </a:pPr>
            <a:r>
              <a:rPr lang="en-GB" sz="1400"/>
              <a:t>IAM &amp; EC2</a:t>
            </a:r>
            <a:r>
              <a:rPr lang="en-GB" sz="1400"/>
              <a:t> permissions</a:t>
            </a:r>
            <a:endParaRPr sz="1400"/>
          </a:p>
          <a:p>
            <a:pPr indent="0" lvl="0" marL="914400" rtl="0" algn="l">
              <a:lnSpc>
                <a:spcPct val="95000"/>
              </a:lnSpc>
              <a:spcBef>
                <a:spcPts val="1200"/>
              </a:spcBef>
              <a:spcAft>
                <a:spcPts val="0"/>
              </a:spcAft>
              <a:buNone/>
            </a:pPr>
            <a:r>
              <a:t/>
            </a:r>
            <a:endParaRPr sz="1400"/>
          </a:p>
          <a:p>
            <a:pPr indent="0" lvl="0" marL="0" rtl="0" algn="l">
              <a:lnSpc>
                <a:spcPct val="95000"/>
              </a:lnSpc>
              <a:spcBef>
                <a:spcPts val="1200"/>
              </a:spcBef>
              <a:spcAft>
                <a:spcPts val="0"/>
              </a:spcAft>
              <a:buNone/>
            </a:pPr>
            <a:r>
              <a:rPr b="1" lang="en-GB" sz="1400"/>
              <a:t>CloudTrail:</a:t>
            </a:r>
            <a:endParaRPr b="1" sz="1400"/>
          </a:p>
          <a:p>
            <a:pPr indent="-317500" lvl="0" marL="457200" rtl="0" algn="l">
              <a:lnSpc>
                <a:spcPct val="95000"/>
              </a:lnSpc>
              <a:spcBef>
                <a:spcPts val="120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CreateKeyPair </a:t>
            </a:r>
            <a:r>
              <a:rPr lang="en-GB" sz="1400">
                <a:latin typeface="Roboto Mono"/>
                <a:ea typeface="Roboto Mono"/>
                <a:cs typeface="Roboto Mono"/>
                <a:sym typeface="Roboto Mono"/>
              </a:rPr>
              <a:t>and</a:t>
            </a:r>
            <a:r>
              <a:rPr lang="en-GB" sz="1400">
                <a:solidFill>
                  <a:srgbClr val="188038"/>
                </a:solidFill>
                <a:latin typeface="Roboto Mono"/>
                <a:ea typeface="Roboto Mono"/>
                <a:cs typeface="Roboto Mono"/>
                <a:sym typeface="Roboto Mono"/>
              </a:rPr>
              <a:t> ImportKeyPair</a:t>
            </a:r>
            <a:endParaRPr sz="1400"/>
          </a:p>
          <a:p>
            <a:pPr indent="-317500" lvl="0" marL="457200" rtl="0" algn="l">
              <a:lnSpc>
                <a:spcPct val="95000"/>
              </a:lnSpc>
              <a:spcBef>
                <a:spcPts val="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CreateSecurityGroup</a:t>
            </a:r>
            <a:r>
              <a:rPr lang="en-GB" sz="1400">
                <a:latin typeface="Roboto Mono"/>
                <a:ea typeface="Roboto Mono"/>
                <a:cs typeface="Roboto Mono"/>
                <a:sym typeface="Roboto Mono"/>
              </a:rPr>
              <a:t>,</a:t>
            </a:r>
            <a:r>
              <a:rPr lang="en-GB" sz="1400">
                <a:solidFill>
                  <a:srgbClr val="188038"/>
                </a:solidFill>
                <a:latin typeface="Roboto Mono"/>
                <a:ea typeface="Roboto Mono"/>
                <a:cs typeface="Roboto Mono"/>
                <a:sym typeface="Roboto Mono"/>
              </a:rPr>
              <a:t> ModifySecurityGroupRules</a:t>
            </a:r>
            <a:r>
              <a:rPr lang="en-GB" sz="1400">
                <a:latin typeface="Roboto Mono"/>
                <a:ea typeface="Roboto Mono"/>
                <a:cs typeface="Roboto Mono"/>
                <a:sym typeface="Roboto Mono"/>
              </a:rPr>
              <a:t>, or</a:t>
            </a:r>
            <a:r>
              <a:rPr lang="en-GB" sz="1400">
                <a:solidFill>
                  <a:srgbClr val="188038"/>
                </a:solidFill>
                <a:latin typeface="Roboto Mono"/>
                <a:ea typeface="Roboto Mono"/>
                <a:cs typeface="Roboto Mono"/>
                <a:sym typeface="Roboto Mono"/>
              </a:rPr>
              <a:t> AuthorizeSecurityGroupIngress</a:t>
            </a:r>
            <a:endParaRPr sz="1400"/>
          </a:p>
          <a:p>
            <a:pPr indent="-317500" lvl="0" marL="457200" rtl="0" algn="l">
              <a:lnSpc>
                <a:spcPct val="95000"/>
              </a:lnSpc>
              <a:spcBef>
                <a:spcPts val="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RunInstances</a:t>
            </a:r>
            <a:endParaRPr sz="1400">
              <a:solidFill>
                <a:srgbClr val="188038"/>
              </a:solidFill>
              <a:latin typeface="Roboto Mono"/>
              <a:ea typeface="Roboto Mono"/>
              <a:cs typeface="Roboto Mono"/>
              <a:sym typeface="Roboto Mono"/>
            </a:endParaRPr>
          </a:p>
          <a:p>
            <a:pPr indent="-317500" lvl="0" marL="457200" rtl="0" algn="l">
              <a:lnSpc>
                <a:spcPct val="95000"/>
              </a:lnSpc>
              <a:spcBef>
                <a:spcPts val="0"/>
              </a:spcBef>
              <a:spcAft>
                <a:spcPts val="0"/>
              </a:spcAft>
              <a:buClr>
                <a:srgbClr val="000000"/>
              </a:buClr>
              <a:buSzPts val="1400"/>
              <a:buChar char="-"/>
            </a:pPr>
            <a:r>
              <a:rPr lang="en-GB" sz="1400"/>
              <a:t>[Event] </a:t>
            </a:r>
            <a:r>
              <a:rPr lang="en-GB" sz="1400">
                <a:solidFill>
                  <a:srgbClr val="188038"/>
                </a:solidFill>
                <a:latin typeface="Roboto Mono"/>
                <a:ea typeface="Roboto Mono"/>
                <a:cs typeface="Roboto Mono"/>
                <a:sym typeface="Roboto Mono"/>
              </a:rPr>
              <a:t>AssociateIamInstanceProfile</a:t>
            </a:r>
            <a:endParaRPr sz="1400">
              <a:solidFill>
                <a:srgbClr val="188038"/>
              </a:solidFill>
              <a:latin typeface="Roboto Mono"/>
              <a:ea typeface="Roboto Mono"/>
              <a:cs typeface="Roboto Mono"/>
              <a:sym typeface="Roboto Mono"/>
            </a:endParaRPr>
          </a:p>
          <a:p>
            <a:pPr indent="-317500" lvl="0" marL="457200" rtl="0" algn="l">
              <a:lnSpc>
                <a:spcPct val="95000"/>
              </a:lnSpc>
              <a:spcBef>
                <a:spcPts val="0"/>
              </a:spcBef>
              <a:spcAft>
                <a:spcPts val="0"/>
              </a:spcAft>
              <a:buClr>
                <a:srgbClr val="000000"/>
              </a:buClr>
              <a:buSzPts val="1400"/>
              <a:buChar char="-"/>
            </a:pPr>
            <a:r>
              <a:rPr lang="en-GB" sz="1400">
                <a:solidFill>
                  <a:srgbClr val="188038"/>
                </a:solidFill>
                <a:latin typeface="Roboto Mono"/>
                <a:ea typeface="Roboto Mono"/>
                <a:cs typeface="Roboto Mono"/>
                <a:sym typeface="Roboto Mono"/>
              </a:rPr>
              <a:t>sessionContext.ec2RoleDelivery</a:t>
            </a:r>
            <a:r>
              <a:rPr lang="en-GB" sz="1400">
                <a:solidFill>
                  <a:srgbClr val="188038"/>
                </a:solidFill>
                <a:latin typeface="Roboto Mono"/>
                <a:ea typeface="Roboto Mono"/>
                <a:cs typeface="Roboto Mono"/>
                <a:sym typeface="Roboto Mono"/>
              </a:rPr>
              <a:t> </a:t>
            </a:r>
            <a:endParaRPr sz="14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sz="1400"/>
          </a:p>
          <a:p>
            <a:pPr indent="0" lvl="0" marL="0" rtl="0" algn="l">
              <a:lnSpc>
                <a:spcPct val="95000"/>
              </a:lnSpc>
              <a:spcBef>
                <a:spcPts val="1200"/>
              </a:spcBef>
              <a:spcAft>
                <a:spcPts val="0"/>
              </a:spcAft>
              <a:buNone/>
            </a:pPr>
            <a:r>
              <a:rPr b="1" lang="en-GB" sz="1400"/>
              <a:t>Action:</a:t>
            </a:r>
            <a:endParaRPr b="1" sz="1400"/>
          </a:p>
          <a:p>
            <a:pPr indent="-317500" lvl="0" marL="457200" rtl="0" algn="l">
              <a:lnSpc>
                <a:spcPct val="95000"/>
              </a:lnSpc>
              <a:spcBef>
                <a:spcPts val="1200"/>
              </a:spcBef>
              <a:spcAft>
                <a:spcPts val="0"/>
              </a:spcAft>
              <a:buClr>
                <a:srgbClr val="000000"/>
              </a:buClr>
              <a:buSzPts val="1400"/>
              <a:buChar char="-"/>
            </a:pPr>
            <a:r>
              <a:rPr lang="en-GB" sz="1400"/>
              <a:t>Remove role associations</a:t>
            </a:r>
            <a:endParaRPr sz="1400"/>
          </a:p>
          <a:p>
            <a:pPr indent="-317500" lvl="0" marL="457200" rtl="0" algn="l">
              <a:lnSpc>
                <a:spcPct val="95000"/>
              </a:lnSpc>
              <a:spcBef>
                <a:spcPts val="0"/>
              </a:spcBef>
              <a:spcAft>
                <a:spcPts val="0"/>
              </a:spcAft>
              <a:buClr>
                <a:srgbClr val="000000"/>
              </a:buClr>
              <a:buSzPts val="1400"/>
              <a:buChar char="-"/>
            </a:pPr>
            <a:r>
              <a:rPr lang="en-GB" sz="1400"/>
              <a:t>Restrict </a:t>
            </a:r>
            <a:r>
              <a:rPr lang="en-GB" sz="1400">
                <a:solidFill>
                  <a:srgbClr val="188038"/>
                </a:solidFill>
                <a:latin typeface="Roboto Mono"/>
                <a:ea typeface="Roboto Mono"/>
                <a:cs typeface="Roboto Mono"/>
                <a:sym typeface="Roboto Mono"/>
              </a:rPr>
              <a:t>passRole</a:t>
            </a:r>
            <a:r>
              <a:rPr lang="en-GB" sz="1400"/>
              <a:t> privileges</a:t>
            </a:r>
            <a:endParaRPr sz="1400"/>
          </a:p>
          <a:p>
            <a:pPr indent="-317500" lvl="0" marL="457200" rtl="0" algn="l">
              <a:lnSpc>
                <a:spcPct val="95000"/>
              </a:lnSpc>
              <a:spcBef>
                <a:spcPts val="0"/>
              </a:spcBef>
              <a:spcAft>
                <a:spcPts val="0"/>
              </a:spcAft>
              <a:buClr>
                <a:srgbClr val="000000"/>
              </a:buClr>
              <a:buSzPts val="1400"/>
              <a:buChar char="-"/>
            </a:pPr>
            <a:r>
              <a:rPr lang="en-GB" sz="1400"/>
              <a:t>Delete or quarantine attacker resources</a:t>
            </a:r>
            <a:endParaRPr sz="1400"/>
          </a:p>
        </p:txBody>
      </p:sp>
      <p:sp>
        <p:nvSpPr>
          <p:cNvPr id="207" name="Google Shape;207;p26"/>
          <p:cNvSpPr txBox="1"/>
          <p:nvPr/>
        </p:nvSpPr>
        <p:spPr>
          <a:xfrm>
            <a:off x="306150" y="4233598"/>
            <a:ext cx="4045200" cy="90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1155CC"/>
              </a:buClr>
              <a:buSzPts val="1000"/>
              <a:buChar char="-"/>
            </a:pPr>
            <a:r>
              <a:rPr lang="en-GB" sz="1000" u="sng">
                <a:solidFill>
                  <a:srgbClr val="1155CC"/>
                </a:solidFill>
                <a:hlinkClick r:id="rId3">
                  <a:extLst>
                    <a:ext uri="{A12FA001-AC4F-418D-AE19-62706E023703}">
                      <ahyp:hlinkClr val="tx"/>
                    </a:ext>
                  </a:extLst>
                </a:hlinkClick>
              </a:rPr>
              <a:t>AWS IAM: Grant a user permissions to pass a role to an AWS service</a:t>
            </a:r>
            <a:endParaRPr sz="1000">
              <a:solidFill>
                <a:srgbClr val="1155CC"/>
              </a:solidFill>
            </a:endParaRPr>
          </a:p>
          <a:p>
            <a:pPr indent="-292100" lvl="0" marL="457200" rtl="0" algn="l">
              <a:lnSpc>
                <a:spcPct val="115000"/>
              </a:lnSpc>
              <a:spcBef>
                <a:spcPts val="0"/>
              </a:spcBef>
              <a:spcAft>
                <a:spcPts val="0"/>
              </a:spcAft>
              <a:buClr>
                <a:srgbClr val="1155CC"/>
              </a:buClr>
              <a:buSzPts val="1000"/>
              <a:buChar char="-"/>
            </a:pPr>
            <a:r>
              <a:rPr lang="en-GB" sz="1000" u="sng">
                <a:solidFill>
                  <a:srgbClr val="1155CC"/>
                </a:solidFill>
                <a:hlinkClick r:id="rId4">
                  <a:extLst>
                    <a:ext uri="{A12FA001-AC4F-418D-AE19-62706E023703}">
                      <ahyp:hlinkClr val="tx"/>
                    </a:ext>
                  </a:extLst>
                </a:hlinkClick>
              </a:rPr>
              <a:t>AWS CloudTrail: CloudTrail userIdentityElement</a:t>
            </a:r>
            <a:endParaRPr sz="1000">
              <a:solidFill>
                <a:srgbClr val="1155CC"/>
              </a:solidFill>
            </a:endParaRPr>
          </a:p>
        </p:txBody>
      </p:sp>
      <p:sp>
        <p:nvSpPr>
          <p:cNvPr id="208" name="Google Shape;208;p26"/>
          <p:cNvSpPr/>
          <p:nvPr/>
        </p:nvSpPr>
        <p:spPr>
          <a:xfrm>
            <a:off x="514750" y="3248084"/>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09" name="Google Shape;209;p26"/>
          <p:cNvSpPr txBox="1"/>
          <p:nvPr/>
        </p:nvSpPr>
        <p:spPr>
          <a:xfrm>
            <a:off x="481450" y="3548963"/>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210" name="Google Shape;210;p26"/>
          <p:cNvSpPr/>
          <p:nvPr/>
        </p:nvSpPr>
        <p:spPr>
          <a:xfrm>
            <a:off x="1787175" y="3248084"/>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11" name="Google Shape;211;p26"/>
          <p:cNvSpPr/>
          <p:nvPr/>
        </p:nvSpPr>
        <p:spPr>
          <a:xfrm>
            <a:off x="3066150" y="3248084"/>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12" name="Google Shape;212;p26"/>
          <p:cNvSpPr/>
          <p:nvPr/>
        </p:nvSpPr>
        <p:spPr>
          <a:xfrm rot="6723713">
            <a:off x="1811330" y="3205347"/>
            <a:ext cx="931290" cy="987503"/>
          </a:xfrm>
          <a:prstGeom prst="chord">
            <a:avLst>
              <a:gd fmla="val 3821125" name="adj1"/>
              <a:gd fmla="val 15067906" name="adj2"/>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13" name="Google Shape;213;p26"/>
          <p:cNvSpPr txBox="1"/>
          <p:nvPr/>
        </p:nvSpPr>
        <p:spPr>
          <a:xfrm>
            <a:off x="3039400" y="3505267"/>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
        <p:nvSpPr>
          <p:cNvPr id="214" name="Google Shape;214;p26"/>
          <p:cNvSpPr txBox="1"/>
          <p:nvPr/>
        </p:nvSpPr>
        <p:spPr>
          <a:xfrm>
            <a:off x="1760425" y="3476403"/>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7"/>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20" name="Google Shape;220;p27"/>
          <p:cNvSpPr txBox="1"/>
          <p:nvPr>
            <p:ph type="title"/>
          </p:nvPr>
        </p:nvSpPr>
        <p:spPr>
          <a:xfrm>
            <a:off x="0" y="1015392"/>
            <a:ext cx="45720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Instance Metadata Service </a:t>
            </a:r>
            <a:endParaRPr sz="3066"/>
          </a:p>
        </p:txBody>
      </p:sp>
      <p:sp>
        <p:nvSpPr>
          <p:cNvPr id="221" name="Google Shape;221;p27"/>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sz="1600"/>
              <a:t>Requirements: </a:t>
            </a:r>
            <a:endParaRPr b="1" sz="1600"/>
          </a:p>
          <a:p>
            <a:pPr indent="-330200" lvl="0" marL="457200" rtl="0" algn="l">
              <a:lnSpc>
                <a:spcPct val="95000"/>
              </a:lnSpc>
              <a:spcBef>
                <a:spcPts val="1200"/>
              </a:spcBef>
              <a:spcAft>
                <a:spcPts val="0"/>
              </a:spcAft>
              <a:buClr>
                <a:srgbClr val="000000"/>
              </a:buClr>
              <a:buSzPts val="1600"/>
              <a:buChar char="-"/>
            </a:pPr>
            <a:r>
              <a:rPr lang="en-GB" sz="1600"/>
              <a:t>RCE or SSRF in server instance</a:t>
            </a:r>
            <a:endParaRPr sz="1600"/>
          </a:p>
          <a:p>
            <a:pPr indent="-330200" lvl="0" marL="457200" rtl="0" algn="l">
              <a:lnSpc>
                <a:spcPct val="95000"/>
              </a:lnSpc>
              <a:spcBef>
                <a:spcPts val="0"/>
              </a:spcBef>
              <a:spcAft>
                <a:spcPts val="0"/>
              </a:spcAft>
              <a:buClr>
                <a:srgbClr val="000000"/>
              </a:buClr>
              <a:buSzPts val="1600"/>
              <a:buChar char="-"/>
            </a:pPr>
            <a:r>
              <a:rPr i="1" lang="en-GB" sz="1600"/>
              <a:t>No AWS permissions required</a:t>
            </a:r>
            <a:endParaRPr i="1" sz="1600"/>
          </a:p>
          <a:p>
            <a:pPr indent="0" lvl="0" marL="914400" rtl="0" algn="l">
              <a:lnSpc>
                <a:spcPct val="95000"/>
              </a:lnSpc>
              <a:spcBef>
                <a:spcPts val="1200"/>
              </a:spcBef>
              <a:spcAft>
                <a:spcPts val="0"/>
              </a:spcAft>
              <a:buNone/>
            </a:pPr>
            <a:r>
              <a:t/>
            </a:r>
            <a:endParaRPr sz="1600"/>
          </a:p>
          <a:p>
            <a:pPr indent="0" lvl="0" marL="0" rtl="0" algn="l">
              <a:lnSpc>
                <a:spcPct val="95000"/>
              </a:lnSpc>
              <a:spcBef>
                <a:spcPts val="1200"/>
              </a:spcBef>
              <a:spcAft>
                <a:spcPts val="0"/>
              </a:spcAft>
              <a:buNone/>
            </a:pPr>
            <a:r>
              <a:rPr b="1" lang="en-GB" sz="1600"/>
              <a:t>CloudTrail:</a:t>
            </a:r>
            <a:endParaRPr b="1" sz="1600"/>
          </a:p>
          <a:p>
            <a:pPr indent="-330200" lvl="0" marL="457200" rtl="0" algn="l">
              <a:lnSpc>
                <a:spcPct val="95000"/>
              </a:lnSpc>
              <a:spcBef>
                <a:spcPts val="1200"/>
              </a:spcBef>
              <a:spcAft>
                <a:spcPts val="0"/>
              </a:spcAft>
              <a:buClr>
                <a:srgbClr val="000000"/>
              </a:buClr>
              <a:buSzPts val="1600"/>
              <a:buChar char="-"/>
            </a:pPr>
            <a:r>
              <a:rPr i="1" lang="en-GB" sz="1500">
                <a:solidFill>
                  <a:srgbClr val="188038"/>
                </a:solidFill>
                <a:latin typeface="Roboto Mono"/>
                <a:ea typeface="Roboto Mono"/>
                <a:cs typeface="Roboto Mono"/>
                <a:sym typeface="Roboto Mono"/>
              </a:rPr>
              <a:t>sessionContext.ec2RoleDelivery</a:t>
            </a:r>
            <a:r>
              <a:rPr lang="en-GB" sz="1600"/>
              <a:t> </a:t>
            </a:r>
            <a:r>
              <a:rPr lang="en-GB" sz="1600">
                <a:solidFill>
                  <a:srgbClr val="188038"/>
                </a:solidFill>
                <a:latin typeface="Roboto Mono"/>
                <a:ea typeface="Roboto Mono"/>
                <a:cs typeface="Roboto Mono"/>
                <a:sym typeface="Roboto Mono"/>
              </a:rPr>
              <a:t> </a:t>
            </a:r>
            <a:endParaRPr sz="16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sz="1600"/>
          </a:p>
          <a:p>
            <a:pPr indent="0" lvl="0" marL="0" rtl="0" algn="l">
              <a:lnSpc>
                <a:spcPct val="95000"/>
              </a:lnSpc>
              <a:spcBef>
                <a:spcPts val="1200"/>
              </a:spcBef>
              <a:spcAft>
                <a:spcPts val="0"/>
              </a:spcAft>
              <a:buNone/>
            </a:pPr>
            <a:r>
              <a:rPr b="1" lang="en-GB" sz="1600"/>
              <a:t>Action:</a:t>
            </a:r>
            <a:endParaRPr b="1" sz="1600"/>
          </a:p>
          <a:p>
            <a:pPr indent="-330200" lvl="0" marL="457200" rtl="0" algn="l">
              <a:lnSpc>
                <a:spcPct val="95000"/>
              </a:lnSpc>
              <a:spcBef>
                <a:spcPts val="1200"/>
              </a:spcBef>
              <a:spcAft>
                <a:spcPts val="0"/>
              </a:spcAft>
              <a:buClr>
                <a:srgbClr val="000000"/>
              </a:buClr>
              <a:buSzPts val="1600"/>
              <a:buChar char="-"/>
            </a:pPr>
            <a:r>
              <a:rPr lang="en-GB" sz="1600"/>
              <a:t>Enforce IMDSv2 for SSRF protection</a:t>
            </a:r>
            <a:endParaRPr sz="1600"/>
          </a:p>
          <a:p>
            <a:pPr indent="-330200" lvl="0" marL="457200" rtl="0" algn="l">
              <a:lnSpc>
                <a:spcPct val="95000"/>
              </a:lnSpc>
              <a:spcBef>
                <a:spcPts val="0"/>
              </a:spcBef>
              <a:spcAft>
                <a:spcPts val="0"/>
              </a:spcAft>
              <a:buClr>
                <a:srgbClr val="000000"/>
              </a:buClr>
              <a:buSzPts val="1600"/>
              <a:buChar char="-"/>
            </a:pPr>
            <a:r>
              <a:rPr lang="en-GB" sz="1600"/>
              <a:t>Principle of least privilege for instance profiles</a:t>
            </a:r>
            <a:endParaRPr sz="1600"/>
          </a:p>
          <a:p>
            <a:pPr indent="-330200" lvl="0" marL="457200" rtl="0" algn="l">
              <a:lnSpc>
                <a:spcPct val="95000"/>
              </a:lnSpc>
              <a:spcBef>
                <a:spcPts val="0"/>
              </a:spcBef>
              <a:spcAft>
                <a:spcPts val="0"/>
              </a:spcAft>
              <a:buClr>
                <a:srgbClr val="000000"/>
              </a:buClr>
              <a:buSzPts val="1600"/>
              <a:buChar char="-"/>
            </a:pPr>
            <a:r>
              <a:rPr lang="en-GB" sz="1600"/>
              <a:t>Secure coding practices</a:t>
            </a:r>
            <a:endParaRPr sz="1600"/>
          </a:p>
        </p:txBody>
      </p:sp>
      <p:sp>
        <p:nvSpPr>
          <p:cNvPr id="222" name="Google Shape;222;p27"/>
          <p:cNvSpPr txBox="1"/>
          <p:nvPr/>
        </p:nvSpPr>
        <p:spPr>
          <a:xfrm>
            <a:off x="315775" y="4469837"/>
            <a:ext cx="4045200" cy="8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1155CC"/>
              </a:buClr>
              <a:buSzPts val="1000"/>
              <a:buChar char="-"/>
            </a:pPr>
            <a:r>
              <a:rPr lang="en-GB" sz="1100" u="sng">
                <a:solidFill>
                  <a:srgbClr val="1155CC"/>
                </a:solidFill>
                <a:hlinkClick r:id="rId3">
                  <a:extLst>
                    <a:ext uri="{A12FA001-AC4F-418D-AE19-62706E023703}">
                      <ahyp:hlinkClr val="tx"/>
                    </a:ext>
                  </a:extLst>
                </a:hlinkClick>
              </a:rPr>
              <a:t>Hacking the Cloud: EC2 Instance Persistence</a:t>
            </a:r>
            <a:endParaRPr sz="1000">
              <a:solidFill>
                <a:srgbClr val="1155CC"/>
              </a:solidFill>
            </a:endParaRPr>
          </a:p>
          <a:p>
            <a:pPr indent="-292100" lvl="0" marL="457200" rtl="0" algn="l">
              <a:lnSpc>
                <a:spcPct val="115000"/>
              </a:lnSpc>
              <a:spcBef>
                <a:spcPts val="0"/>
              </a:spcBef>
              <a:spcAft>
                <a:spcPts val="0"/>
              </a:spcAft>
              <a:buClr>
                <a:srgbClr val="1155CC"/>
              </a:buClr>
              <a:buSzPts val="1000"/>
              <a:buChar char="-"/>
            </a:pPr>
            <a:r>
              <a:rPr lang="en-GB" sz="1000" u="sng">
                <a:solidFill>
                  <a:srgbClr val="1155CC"/>
                </a:solidFill>
                <a:hlinkClick r:id="rId4">
                  <a:extLst>
                    <a:ext uri="{A12FA001-AC4F-418D-AE19-62706E023703}">
                      <ahyp:hlinkClr val="tx"/>
                    </a:ext>
                  </a:extLst>
                </a:hlinkClick>
              </a:rPr>
              <a:t>DataDog: State of Cloud Security</a:t>
            </a:r>
            <a:endParaRPr sz="1000">
              <a:solidFill>
                <a:srgbClr val="1155CC"/>
              </a:solidFill>
            </a:endParaRPr>
          </a:p>
        </p:txBody>
      </p:sp>
      <p:sp>
        <p:nvSpPr>
          <p:cNvPr id="223" name="Google Shape;223;p27"/>
          <p:cNvSpPr/>
          <p:nvPr/>
        </p:nvSpPr>
        <p:spPr>
          <a:xfrm>
            <a:off x="514750" y="3151872"/>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24" name="Google Shape;224;p27"/>
          <p:cNvSpPr txBox="1"/>
          <p:nvPr/>
        </p:nvSpPr>
        <p:spPr>
          <a:xfrm>
            <a:off x="481450" y="3452751"/>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225" name="Google Shape;225;p27"/>
          <p:cNvSpPr/>
          <p:nvPr/>
        </p:nvSpPr>
        <p:spPr>
          <a:xfrm>
            <a:off x="1787175" y="3151872"/>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26" name="Google Shape;226;p27"/>
          <p:cNvSpPr txBox="1"/>
          <p:nvPr/>
        </p:nvSpPr>
        <p:spPr>
          <a:xfrm>
            <a:off x="1760425" y="3380191"/>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227" name="Google Shape;227;p27"/>
          <p:cNvSpPr/>
          <p:nvPr/>
        </p:nvSpPr>
        <p:spPr>
          <a:xfrm>
            <a:off x="3066150" y="3151872"/>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28" name="Google Shape;228;p27"/>
          <p:cNvSpPr txBox="1"/>
          <p:nvPr/>
        </p:nvSpPr>
        <p:spPr>
          <a:xfrm>
            <a:off x="3039400" y="3409055"/>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34" name="Google Shape;234;p28"/>
          <p:cNvSpPr txBox="1"/>
          <p:nvPr>
            <p:ph type="title"/>
          </p:nvPr>
        </p:nvSpPr>
        <p:spPr>
          <a:xfrm>
            <a:off x="0" y="1015392"/>
            <a:ext cx="45720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Modifying instance attributes </a:t>
            </a:r>
            <a:endParaRPr sz="3066"/>
          </a:p>
        </p:txBody>
      </p:sp>
      <p:sp>
        <p:nvSpPr>
          <p:cNvPr id="235" name="Google Shape;235;p28"/>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sz="1600"/>
              <a:t>Requirements: </a:t>
            </a:r>
            <a:endParaRPr b="1" sz="1600"/>
          </a:p>
          <a:p>
            <a:pPr indent="-330200" lvl="0" marL="457200" rtl="0" algn="l">
              <a:lnSpc>
                <a:spcPct val="95000"/>
              </a:lnSpc>
              <a:spcBef>
                <a:spcPts val="1200"/>
              </a:spcBef>
              <a:spcAft>
                <a:spcPts val="0"/>
              </a:spcAft>
              <a:buClr>
                <a:srgbClr val="000000"/>
              </a:buClr>
              <a:buSzPts val="1600"/>
              <a:buChar char="-"/>
            </a:pPr>
            <a:r>
              <a:rPr lang="en-GB" sz="1600"/>
              <a:t>EC2 permissions</a:t>
            </a:r>
            <a:endParaRPr sz="1600"/>
          </a:p>
          <a:p>
            <a:pPr indent="-330200" lvl="0" marL="457200" rtl="0" algn="l">
              <a:lnSpc>
                <a:spcPct val="95000"/>
              </a:lnSpc>
              <a:spcBef>
                <a:spcPts val="0"/>
              </a:spcBef>
              <a:spcAft>
                <a:spcPts val="0"/>
              </a:spcAft>
              <a:buClr>
                <a:srgbClr val="000000"/>
              </a:buClr>
              <a:buSzPts val="1600"/>
              <a:buChar char="-"/>
            </a:pPr>
            <a:r>
              <a:rPr lang="en-GB" sz="1600"/>
              <a:t>S</a:t>
            </a:r>
            <a:r>
              <a:rPr lang="en-GB" sz="1600"/>
              <a:t>cripting skills</a:t>
            </a:r>
            <a:endParaRPr sz="1600"/>
          </a:p>
          <a:p>
            <a:pPr indent="0" lvl="0" marL="914400" rtl="0" algn="l">
              <a:lnSpc>
                <a:spcPct val="95000"/>
              </a:lnSpc>
              <a:spcBef>
                <a:spcPts val="1200"/>
              </a:spcBef>
              <a:spcAft>
                <a:spcPts val="0"/>
              </a:spcAft>
              <a:buNone/>
            </a:pPr>
            <a:r>
              <a:t/>
            </a:r>
            <a:endParaRPr sz="1600"/>
          </a:p>
          <a:p>
            <a:pPr indent="0" lvl="0" marL="0" rtl="0" algn="l">
              <a:lnSpc>
                <a:spcPct val="95000"/>
              </a:lnSpc>
              <a:spcBef>
                <a:spcPts val="1200"/>
              </a:spcBef>
              <a:spcAft>
                <a:spcPts val="0"/>
              </a:spcAft>
              <a:buNone/>
            </a:pPr>
            <a:r>
              <a:rPr b="1" lang="en-GB" sz="1600"/>
              <a:t>CloudTrail:</a:t>
            </a:r>
            <a:endParaRPr b="1" sz="1600"/>
          </a:p>
          <a:p>
            <a:pPr indent="-330200" lvl="0" marL="457200" rtl="0" algn="l">
              <a:lnSpc>
                <a:spcPct val="95000"/>
              </a:lnSpc>
              <a:spcBef>
                <a:spcPts val="1200"/>
              </a:spcBef>
              <a:spcAft>
                <a:spcPts val="0"/>
              </a:spcAft>
              <a:buClr>
                <a:srgbClr val="000000"/>
              </a:buClr>
              <a:buSzPts val="1600"/>
              <a:buChar char="-"/>
            </a:pPr>
            <a:r>
              <a:rPr lang="en-GB" sz="1600"/>
              <a:t>[Event] </a:t>
            </a:r>
            <a:r>
              <a:rPr lang="en-GB" sz="1600">
                <a:solidFill>
                  <a:srgbClr val="188038"/>
                </a:solidFill>
                <a:latin typeface="Roboto Mono"/>
                <a:ea typeface="Roboto Mono"/>
                <a:cs typeface="Roboto Mono"/>
                <a:sym typeface="Roboto Mono"/>
              </a:rPr>
              <a:t>ModifyInstanceAttribute</a:t>
            </a:r>
            <a:r>
              <a:rPr lang="en-GB" sz="1600"/>
              <a:t> </a:t>
            </a:r>
            <a:r>
              <a:rPr lang="en-GB" sz="1600">
                <a:solidFill>
                  <a:srgbClr val="188038"/>
                </a:solidFill>
                <a:latin typeface="Roboto Mono"/>
                <a:ea typeface="Roboto Mono"/>
                <a:cs typeface="Roboto Mono"/>
                <a:sym typeface="Roboto Mono"/>
              </a:rPr>
              <a:t> </a:t>
            </a:r>
            <a:endParaRPr sz="1600">
              <a:solidFill>
                <a:srgbClr val="188038"/>
              </a:solidFill>
              <a:latin typeface="Roboto Mono"/>
              <a:ea typeface="Roboto Mono"/>
              <a:cs typeface="Roboto Mono"/>
              <a:sym typeface="Roboto Mono"/>
            </a:endParaRPr>
          </a:p>
          <a:p>
            <a:pPr indent="-330200" lvl="0" marL="457200" rtl="0" algn="l">
              <a:lnSpc>
                <a:spcPct val="95000"/>
              </a:lnSpc>
              <a:spcBef>
                <a:spcPts val="0"/>
              </a:spcBef>
              <a:spcAft>
                <a:spcPts val="0"/>
              </a:spcAft>
              <a:buClr>
                <a:srgbClr val="188038"/>
              </a:buClr>
              <a:buSzPts val="1600"/>
              <a:buFont typeface="Roboto Mono"/>
              <a:buChar char="-"/>
            </a:pPr>
            <a:r>
              <a:rPr lang="en-GB" sz="1600"/>
              <a:t>[Event] </a:t>
            </a:r>
            <a:r>
              <a:rPr lang="en-GB" sz="1600">
                <a:solidFill>
                  <a:srgbClr val="188038"/>
                </a:solidFill>
                <a:latin typeface="Roboto Mono"/>
                <a:ea typeface="Roboto Mono"/>
                <a:cs typeface="Roboto Mono"/>
                <a:sym typeface="Roboto Mono"/>
              </a:rPr>
              <a:t>ModifyLaunchTemplate</a:t>
            </a:r>
            <a:endParaRPr sz="16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sz="1600"/>
          </a:p>
          <a:p>
            <a:pPr indent="0" lvl="0" marL="0" rtl="0" algn="l">
              <a:lnSpc>
                <a:spcPct val="95000"/>
              </a:lnSpc>
              <a:spcBef>
                <a:spcPts val="1200"/>
              </a:spcBef>
              <a:spcAft>
                <a:spcPts val="0"/>
              </a:spcAft>
              <a:buNone/>
            </a:pPr>
            <a:r>
              <a:rPr b="1" lang="en-GB" sz="1600"/>
              <a:t>Action:</a:t>
            </a:r>
            <a:endParaRPr b="1" sz="1600"/>
          </a:p>
          <a:p>
            <a:pPr indent="-330200" lvl="0" marL="457200" rtl="0" algn="l">
              <a:lnSpc>
                <a:spcPct val="95000"/>
              </a:lnSpc>
              <a:spcBef>
                <a:spcPts val="1200"/>
              </a:spcBef>
              <a:spcAft>
                <a:spcPts val="0"/>
              </a:spcAft>
              <a:buClr>
                <a:srgbClr val="000000"/>
              </a:buClr>
              <a:buSzPts val="1600"/>
              <a:buChar char="-"/>
            </a:pPr>
            <a:r>
              <a:rPr lang="en-GB" sz="1600"/>
              <a:t>Enable data-level event CloudTrail logging</a:t>
            </a:r>
            <a:endParaRPr sz="1600"/>
          </a:p>
          <a:p>
            <a:pPr indent="-330200" lvl="0" marL="457200" rtl="0" algn="l">
              <a:lnSpc>
                <a:spcPct val="95000"/>
              </a:lnSpc>
              <a:spcBef>
                <a:spcPts val="0"/>
              </a:spcBef>
              <a:spcAft>
                <a:spcPts val="0"/>
              </a:spcAft>
              <a:buClr>
                <a:srgbClr val="000000"/>
              </a:buClr>
              <a:buSzPts val="1600"/>
              <a:buChar char="-"/>
            </a:pPr>
            <a:r>
              <a:rPr lang="en-GB" sz="1600"/>
              <a:t>Enforce launch template usage</a:t>
            </a:r>
            <a:endParaRPr sz="1600"/>
          </a:p>
          <a:p>
            <a:pPr indent="0" lvl="0" marL="457200" rtl="0" algn="l">
              <a:lnSpc>
                <a:spcPct val="95000"/>
              </a:lnSpc>
              <a:spcBef>
                <a:spcPts val="1200"/>
              </a:spcBef>
              <a:spcAft>
                <a:spcPts val="1200"/>
              </a:spcAft>
              <a:buNone/>
            </a:pPr>
            <a:r>
              <a:t/>
            </a:r>
            <a:endParaRPr sz="1600"/>
          </a:p>
        </p:txBody>
      </p:sp>
      <p:sp>
        <p:nvSpPr>
          <p:cNvPr id="236" name="Google Shape;236;p28"/>
          <p:cNvSpPr txBox="1"/>
          <p:nvPr/>
        </p:nvSpPr>
        <p:spPr>
          <a:xfrm>
            <a:off x="315775" y="4473864"/>
            <a:ext cx="4045200" cy="82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Clr>
                <a:srgbClr val="1155CC"/>
              </a:buClr>
              <a:buSzPts val="1000"/>
              <a:buChar char="-"/>
            </a:pPr>
            <a:r>
              <a:rPr lang="en-GB" sz="1000" u="sng">
                <a:solidFill>
                  <a:srgbClr val="1155CC"/>
                </a:solidFill>
                <a:hlinkClick r:id="rId3">
                  <a:extLst>
                    <a:ext uri="{A12FA001-AC4F-418D-AE19-62706E023703}">
                      <ahyp:hlinkClr val="tx"/>
                    </a:ext>
                  </a:extLst>
                </a:hlinkClick>
              </a:rPr>
              <a:t>Hacking the Cloud: EC2 Privilege Escalation Through User Data</a:t>
            </a:r>
            <a:endParaRPr sz="1000">
              <a:solidFill>
                <a:srgbClr val="1155CC"/>
              </a:solidFill>
            </a:endParaRPr>
          </a:p>
        </p:txBody>
      </p:sp>
      <p:sp>
        <p:nvSpPr>
          <p:cNvPr id="237" name="Google Shape;237;p28"/>
          <p:cNvSpPr/>
          <p:nvPr/>
        </p:nvSpPr>
        <p:spPr>
          <a:xfrm>
            <a:off x="514750" y="3151872"/>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38" name="Google Shape;238;p28"/>
          <p:cNvSpPr txBox="1"/>
          <p:nvPr/>
        </p:nvSpPr>
        <p:spPr>
          <a:xfrm>
            <a:off x="481450" y="3452751"/>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239" name="Google Shape;239;p28"/>
          <p:cNvSpPr/>
          <p:nvPr/>
        </p:nvSpPr>
        <p:spPr>
          <a:xfrm>
            <a:off x="1787175" y="3151872"/>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40" name="Google Shape;240;p28"/>
          <p:cNvSpPr txBox="1"/>
          <p:nvPr/>
        </p:nvSpPr>
        <p:spPr>
          <a:xfrm>
            <a:off x="1760425" y="3380191"/>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241" name="Google Shape;241;p28"/>
          <p:cNvSpPr/>
          <p:nvPr/>
        </p:nvSpPr>
        <p:spPr>
          <a:xfrm>
            <a:off x="3066150" y="3151872"/>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242" name="Google Shape;242;p28"/>
          <p:cNvSpPr txBox="1"/>
          <p:nvPr/>
        </p:nvSpPr>
        <p:spPr>
          <a:xfrm>
            <a:off x="3039400" y="3409055"/>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9"/>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248" name="Google Shape;248;p29"/>
          <p:cNvSpPr txBox="1"/>
          <p:nvPr>
            <p:ph type="title"/>
          </p:nvPr>
        </p:nvSpPr>
        <p:spPr>
          <a:xfrm>
            <a:off x="258025" y="1716606"/>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If you remember anything from today…</a:t>
            </a:r>
            <a:endParaRPr/>
          </a:p>
        </p:txBody>
      </p:sp>
      <p:sp>
        <p:nvSpPr>
          <p:cNvPr id="249" name="Google Shape;249;p29"/>
          <p:cNvSpPr txBox="1"/>
          <p:nvPr>
            <p:ph idx="2" type="body"/>
          </p:nvPr>
        </p:nvSpPr>
        <p:spPr>
          <a:xfrm>
            <a:off x="4731300" y="942875"/>
            <a:ext cx="4254900" cy="3973500"/>
          </a:xfrm>
          <a:prstGeom prst="rect">
            <a:avLst/>
          </a:prstGeom>
        </p:spPr>
        <p:txBody>
          <a:bodyPr anchorCtr="0" anchor="ctr" bIns="91425" lIns="91425" spcFirstLastPara="1" rIns="91425" wrap="square" tIns="91425">
            <a:normAutofit fontScale="25000" lnSpcReduction="20000"/>
          </a:bodyPr>
          <a:lstStyle/>
          <a:p>
            <a:pPr indent="-335252" lvl="0" marL="457200" rtl="0" algn="l">
              <a:spcBef>
                <a:spcPts val="0"/>
              </a:spcBef>
              <a:spcAft>
                <a:spcPts val="0"/>
              </a:spcAft>
              <a:buSzPct val="100000"/>
              <a:buChar char="-"/>
            </a:pPr>
            <a:r>
              <a:rPr lang="en-GB" sz="6718"/>
              <a:t>Malicious actors prefer easy, high-impact persistence techniques</a:t>
            </a:r>
            <a:endParaRPr sz="6718"/>
          </a:p>
          <a:p>
            <a:pPr indent="0" lvl="0" marL="457200" rtl="0" algn="l">
              <a:spcBef>
                <a:spcPts val="1200"/>
              </a:spcBef>
              <a:spcAft>
                <a:spcPts val="0"/>
              </a:spcAft>
              <a:buNone/>
            </a:pPr>
            <a:r>
              <a:t/>
            </a:r>
            <a:endParaRPr sz="6718"/>
          </a:p>
          <a:p>
            <a:pPr indent="-335252" lvl="0" marL="457200" rtl="0" algn="l">
              <a:spcBef>
                <a:spcPts val="1200"/>
              </a:spcBef>
              <a:spcAft>
                <a:spcPts val="0"/>
              </a:spcAft>
              <a:buSzPct val="100000"/>
              <a:buChar char="-"/>
            </a:pPr>
            <a:r>
              <a:rPr lang="en-GB" sz="6718"/>
              <a:t>Follow the principles of least privilege</a:t>
            </a:r>
            <a:endParaRPr sz="6718"/>
          </a:p>
          <a:p>
            <a:pPr indent="0" lvl="0" marL="0" rtl="0" algn="l">
              <a:spcBef>
                <a:spcPts val="1200"/>
              </a:spcBef>
              <a:spcAft>
                <a:spcPts val="0"/>
              </a:spcAft>
              <a:buNone/>
            </a:pPr>
            <a:r>
              <a:t/>
            </a:r>
            <a:endParaRPr sz="6718"/>
          </a:p>
          <a:p>
            <a:pPr indent="-335252" lvl="0" marL="457200" rtl="0" algn="l">
              <a:spcBef>
                <a:spcPts val="1200"/>
              </a:spcBef>
              <a:spcAft>
                <a:spcPts val="0"/>
              </a:spcAft>
              <a:buSzPct val="100000"/>
              <a:buChar char="-"/>
            </a:pPr>
            <a:r>
              <a:rPr lang="en-GB" sz="6718"/>
              <a:t>They’re usually easy to detect</a:t>
            </a:r>
            <a:endParaRPr sz="6718"/>
          </a:p>
          <a:p>
            <a:pPr indent="0" lvl="0" marL="457200" rtl="0" algn="l">
              <a:spcBef>
                <a:spcPts val="1200"/>
              </a:spcBef>
              <a:spcAft>
                <a:spcPts val="0"/>
              </a:spcAft>
              <a:buNone/>
            </a:pPr>
            <a:r>
              <a:t/>
            </a:r>
            <a:endParaRPr sz="6718"/>
          </a:p>
          <a:p>
            <a:pPr indent="-335252" lvl="0" marL="457200" rtl="0" algn="l">
              <a:spcBef>
                <a:spcPts val="1200"/>
              </a:spcBef>
              <a:spcAft>
                <a:spcPts val="0"/>
              </a:spcAft>
              <a:buSzPct val="100000"/>
              <a:buChar char="-"/>
            </a:pPr>
            <a:r>
              <a:rPr lang="en-GB" sz="6718"/>
              <a:t>Set up CloudTrail logging and alert from your SIEMs</a:t>
            </a:r>
            <a:endParaRPr sz="6718"/>
          </a:p>
          <a:p>
            <a:pPr indent="0" lvl="0" marL="457200" rtl="0" algn="l">
              <a:spcBef>
                <a:spcPts val="1200"/>
              </a:spcBef>
              <a:spcAft>
                <a:spcPts val="0"/>
              </a:spcAft>
              <a:buNone/>
            </a:pPr>
            <a:r>
              <a:t/>
            </a:r>
            <a:endParaRPr sz="6718"/>
          </a:p>
          <a:p>
            <a:pPr indent="-335252" lvl="0" marL="457200" rtl="0" algn="l">
              <a:spcBef>
                <a:spcPts val="1200"/>
              </a:spcBef>
              <a:spcAft>
                <a:spcPts val="0"/>
              </a:spcAft>
              <a:buSzPct val="100000"/>
              <a:buChar char="-"/>
            </a:pPr>
            <a:r>
              <a:rPr lang="en-GB" sz="6718"/>
              <a:t>Use short-term credentials</a:t>
            </a:r>
            <a:endParaRPr sz="6718"/>
          </a:p>
          <a:p>
            <a:pPr indent="0" lvl="0" marL="45720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2802750" y="802500"/>
            <a:ext cx="3538500" cy="353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4200"/>
              <a:t>Questions?</a:t>
            </a:r>
            <a:endParaRPr sz="4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258025" y="103731"/>
            <a:ext cx="4045200" cy="1710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whoami</a:t>
            </a:r>
            <a:endParaRPr/>
          </a:p>
        </p:txBody>
      </p:sp>
      <p:sp>
        <p:nvSpPr>
          <p:cNvPr id="63" name="Google Shape;63;p1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GB"/>
              <a:t>Senior Cloud Security Engineer @ Immersive</a:t>
            </a:r>
            <a:endParaRPr/>
          </a:p>
          <a:p>
            <a:pPr indent="-342900" lvl="0" marL="457200" rtl="0" algn="l">
              <a:spcBef>
                <a:spcPts val="0"/>
              </a:spcBef>
              <a:spcAft>
                <a:spcPts val="0"/>
              </a:spcAft>
              <a:buSzPts val="1800"/>
              <a:buChar char="-"/>
            </a:pPr>
            <a:r>
              <a:rPr lang="en-GB"/>
              <a:t>8 years in industry</a:t>
            </a:r>
            <a:endParaRPr/>
          </a:p>
          <a:p>
            <a:pPr indent="-342900" lvl="0" marL="457200" rtl="0" algn="l">
              <a:spcBef>
                <a:spcPts val="0"/>
              </a:spcBef>
              <a:spcAft>
                <a:spcPts val="0"/>
              </a:spcAft>
              <a:buSzPts val="1800"/>
              <a:buChar char="-"/>
            </a:pPr>
            <a:r>
              <a:rPr lang="en-GB"/>
              <a:t>Love all things cloud</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64" name="Google Shape;64;p14"/>
          <p:cNvPicPr preferRelativeResize="0"/>
          <p:nvPr/>
        </p:nvPicPr>
        <p:blipFill rotWithShape="1">
          <a:blip r:embed="rId3">
            <a:alphaModFix/>
          </a:blip>
          <a:srcRect b="25727" l="21604" r="22016" t="20785"/>
          <a:stretch/>
        </p:blipFill>
        <p:spPr>
          <a:xfrm>
            <a:off x="1192874" y="2100750"/>
            <a:ext cx="2175525" cy="2751175"/>
          </a:xfrm>
          <a:prstGeom prst="rect">
            <a:avLst/>
          </a:prstGeom>
          <a:noFill/>
          <a:ln>
            <a:noFill/>
          </a:ln>
        </p:spPr>
      </p:pic>
      <p:pic>
        <p:nvPicPr>
          <p:cNvPr id="65" name="Google Shape;65;p14"/>
          <p:cNvPicPr preferRelativeResize="0"/>
          <p:nvPr/>
        </p:nvPicPr>
        <p:blipFill>
          <a:blip r:embed="rId4">
            <a:alphaModFix/>
          </a:blip>
          <a:stretch>
            <a:fillRect/>
          </a:stretch>
        </p:blipFill>
        <p:spPr>
          <a:xfrm>
            <a:off x="4939500" y="286575"/>
            <a:ext cx="3213900" cy="946315"/>
          </a:xfrm>
          <a:prstGeom prst="rect">
            <a:avLst/>
          </a:prstGeom>
          <a:noFill/>
          <a:ln>
            <a:noFill/>
          </a:ln>
        </p:spPr>
      </p:pic>
      <p:pic>
        <p:nvPicPr>
          <p:cNvPr id="66" name="Google Shape;66;p14"/>
          <p:cNvPicPr preferRelativeResize="0"/>
          <p:nvPr/>
        </p:nvPicPr>
        <p:blipFill>
          <a:blip r:embed="rId5">
            <a:alphaModFix/>
          </a:blip>
          <a:stretch>
            <a:fillRect/>
          </a:stretch>
        </p:blipFill>
        <p:spPr>
          <a:xfrm>
            <a:off x="5585644" y="3687046"/>
            <a:ext cx="1921626" cy="555675"/>
          </a:xfrm>
          <a:prstGeom prst="rect">
            <a:avLst/>
          </a:prstGeom>
          <a:noFill/>
          <a:ln>
            <a:noFill/>
          </a:ln>
        </p:spPr>
      </p:pic>
      <p:pic>
        <p:nvPicPr>
          <p:cNvPr id="67" name="Google Shape;67;p14"/>
          <p:cNvPicPr preferRelativeResize="0"/>
          <p:nvPr/>
        </p:nvPicPr>
        <p:blipFill>
          <a:blip r:embed="rId6">
            <a:alphaModFix/>
          </a:blip>
          <a:stretch>
            <a:fillRect/>
          </a:stretch>
        </p:blipFill>
        <p:spPr>
          <a:xfrm>
            <a:off x="5513200" y="4489483"/>
            <a:ext cx="2066524" cy="320875"/>
          </a:xfrm>
          <a:prstGeom prst="rect">
            <a:avLst/>
          </a:prstGeom>
          <a:noFill/>
          <a:ln>
            <a:noFill/>
          </a:ln>
        </p:spPr>
      </p:pic>
      <p:pic>
        <p:nvPicPr>
          <p:cNvPr id="68" name="Google Shape;68;p14"/>
          <p:cNvPicPr preferRelativeResize="0"/>
          <p:nvPr/>
        </p:nvPicPr>
        <p:blipFill>
          <a:blip r:embed="rId7">
            <a:alphaModFix/>
          </a:blip>
          <a:stretch>
            <a:fillRect/>
          </a:stretch>
        </p:blipFill>
        <p:spPr>
          <a:xfrm>
            <a:off x="5893747" y="2766100"/>
            <a:ext cx="1305400" cy="782726"/>
          </a:xfrm>
          <a:prstGeom prst="rect">
            <a:avLst/>
          </a:prstGeom>
          <a:noFill/>
          <a:ln>
            <a:noFill/>
          </a:ln>
        </p:spPr>
      </p:pic>
      <p:sp>
        <p:nvSpPr>
          <p:cNvPr id="69" name="Google Shape;69;p14"/>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2802750" y="802500"/>
            <a:ext cx="3538500" cy="336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4200"/>
              <a:t>IAM</a:t>
            </a:r>
            <a:endParaRPr sz="4200"/>
          </a:p>
          <a:p>
            <a:pPr indent="0" lvl="0" marL="0" rtl="0" algn="ctr">
              <a:spcBef>
                <a:spcPts val="0"/>
              </a:spcBef>
              <a:spcAft>
                <a:spcPts val="0"/>
              </a:spcAft>
              <a:buNone/>
            </a:pPr>
            <a:r>
              <a:t/>
            </a:r>
            <a:endParaRPr sz="4200"/>
          </a:p>
        </p:txBody>
      </p:sp>
      <p:pic>
        <p:nvPicPr>
          <p:cNvPr id="75" name="Google Shape;75;p15"/>
          <p:cNvPicPr preferRelativeResize="0"/>
          <p:nvPr/>
        </p:nvPicPr>
        <p:blipFill>
          <a:blip r:embed="rId3">
            <a:alphaModFix/>
          </a:blip>
          <a:stretch>
            <a:fillRect/>
          </a:stretch>
        </p:blipFill>
        <p:spPr>
          <a:xfrm>
            <a:off x="3944100" y="2761750"/>
            <a:ext cx="1255800" cy="125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81" name="Google Shape;81;p16"/>
          <p:cNvSpPr txBox="1"/>
          <p:nvPr>
            <p:ph type="title"/>
          </p:nvPr>
        </p:nvSpPr>
        <p:spPr>
          <a:xfrm>
            <a:off x="258025" y="505356"/>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Creating IAM users</a:t>
            </a:r>
            <a:endParaRPr/>
          </a:p>
        </p:txBody>
      </p:sp>
      <p:sp>
        <p:nvSpPr>
          <p:cNvPr id="82" name="Google Shape;82;p16"/>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a:t>Requirements: </a:t>
            </a:r>
            <a:endParaRPr b="1"/>
          </a:p>
          <a:p>
            <a:pPr indent="-342900" lvl="0" marL="457200" rtl="0" algn="l">
              <a:lnSpc>
                <a:spcPct val="95000"/>
              </a:lnSpc>
              <a:spcBef>
                <a:spcPts val="1200"/>
              </a:spcBef>
              <a:spcAft>
                <a:spcPts val="0"/>
              </a:spcAft>
              <a:buClr>
                <a:srgbClr val="000000"/>
              </a:buClr>
              <a:buSzPts val="1800"/>
              <a:buChar char="-"/>
            </a:pPr>
            <a:r>
              <a:rPr lang="en-GB" sz="1800"/>
              <a:t>IAM permissions: 40% chance you’ve got these</a:t>
            </a:r>
            <a:endParaRPr sz="1800"/>
          </a:p>
          <a:p>
            <a:pPr indent="0" lvl="0" marL="0" rtl="0" algn="l">
              <a:lnSpc>
                <a:spcPct val="95000"/>
              </a:lnSpc>
              <a:spcBef>
                <a:spcPts val="1200"/>
              </a:spcBef>
              <a:spcAft>
                <a:spcPts val="0"/>
              </a:spcAft>
              <a:buNone/>
            </a:pPr>
            <a:r>
              <a:t/>
            </a:r>
            <a:endParaRPr sz="1800"/>
          </a:p>
          <a:p>
            <a:pPr indent="0" lvl="0" marL="0" rtl="0" algn="l">
              <a:lnSpc>
                <a:spcPct val="95000"/>
              </a:lnSpc>
              <a:spcBef>
                <a:spcPts val="1200"/>
              </a:spcBef>
              <a:spcAft>
                <a:spcPts val="0"/>
              </a:spcAft>
              <a:buNone/>
            </a:pPr>
            <a:r>
              <a:rPr b="1" lang="en-GB"/>
              <a:t>CloudTrail:</a:t>
            </a:r>
            <a:endParaRPr b="1"/>
          </a:p>
          <a:p>
            <a:pPr indent="-342900" lvl="0" marL="457200" rtl="0" algn="l">
              <a:lnSpc>
                <a:spcPct val="95000"/>
              </a:lnSpc>
              <a:spcBef>
                <a:spcPts val="120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CreateUser</a:t>
            </a:r>
            <a:endParaRPr sz="1800"/>
          </a:p>
          <a:p>
            <a:pPr indent="-342900" lvl="0" marL="457200" rtl="0" algn="l">
              <a:lnSpc>
                <a:spcPct val="95000"/>
              </a:lnSpc>
              <a:spcBef>
                <a:spcPts val="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AttachUserPolicy</a:t>
            </a:r>
            <a:endParaRPr sz="1800">
              <a:solidFill>
                <a:srgbClr val="188038"/>
              </a:solidFill>
              <a:latin typeface="Roboto Mono"/>
              <a:ea typeface="Roboto Mono"/>
              <a:cs typeface="Roboto Mono"/>
              <a:sym typeface="Roboto Mono"/>
            </a:endParaRPr>
          </a:p>
          <a:p>
            <a:pPr indent="-342900" lvl="0" marL="457200" rtl="0" algn="l">
              <a:lnSpc>
                <a:spcPct val="95000"/>
              </a:lnSpc>
              <a:spcBef>
                <a:spcPts val="0"/>
              </a:spcBef>
              <a:spcAft>
                <a:spcPts val="0"/>
              </a:spcAft>
              <a:buClr>
                <a:srgbClr val="000000"/>
              </a:buClr>
              <a:buSzPts val="1800"/>
              <a:buFont typeface="Roboto Mono"/>
              <a:buChar char="-"/>
            </a:pPr>
            <a:r>
              <a:rPr lang="en-GB" sz="1800"/>
              <a:t>[Event] </a:t>
            </a:r>
            <a:r>
              <a:rPr lang="en-GB" sz="1800">
                <a:solidFill>
                  <a:srgbClr val="188038"/>
                </a:solidFill>
                <a:latin typeface="Roboto Mono"/>
                <a:ea typeface="Roboto Mono"/>
                <a:cs typeface="Roboto Mono"/>
                <a:sym typeface="Roboto Mono"/>
              </a:rPr>
              <a:t>PutUserPolicy</a:t>
            </a:r>
            <a:endParaRPr sz="1800">
              <a:solidFill>
                <a:srgbClr val="188038"/>
              </a:solidFill>
              <a:latin typeface="Roboto Mono"/>
              <a:ea typeface="Roboto Mono"/>
              <a:cs typeface="Roboto Mono"/>
              <a:sym typeface="Roboto Mono"/>
            </a:endParaRPr>
          </a:p>
          <a:p>
            <a:pPr indent="-342900" lvl="0" marL="457200" rtl="0" algn="l">
              <a:lnSpc>
                <a:spcPct val="95000"/>
              </a:lnSpc>
              <a:spcBef>
                <a:spcPts val="0"/>
              </a:spcBef>
              <a:spcAft>
                <a:spcPts val="0"/>
              </a:spcAft>
              <a:buClr>
                <a:srgbClr val="000000"/>
              </a:buClr>
              <a:buSzPts val="1800"/>
              <a:buChar char="-"/>
            </a:pPr>
            <a:r>
              <a:rPr lang="en-GB" sz="1800">
                <a:solidFill>
                  <a:srgbClr val="188038"/>
                </a:solidFill>
                <a:latin typeface="Roboto Mono"/>
                <a:ea typeface="Roboto Mono"/>
                <a:cs typeface="Roboto Mono"/>
                <a:sym typeface="Roboto Mono"/>
              </a:rPr>
              <a:t>AdministratorAccess</a:t>
            </a:r>
            <a:endParaRPr sz="1800">
              <a:solidFill>
                <a:srgbClr val="188038"/>
              </a:solidFill>
              <a:latin typeface="Roboto Mono"/>
              <a:ea typeface="Roboto Mono"/>
              <a:cs typeface="Roboto Mono"/>
              <a:sym typeface="Roboto Mono"/>
            </a:endParaRPr>
          </a:p>
          <a:p>
            <a:pPr indent="0" lvl="0" marL="914400" rtl="0" algn="l">
              <a:lnSpc>
                <a:spcPct val="95000"/>
              </a:lnSpc>
              <a:spcBef>
                <a:spcPts val="1200"/>
              </a:spcBef>
              <a:spcAft>
                <a:spcPts val="0"/>
              </a:spcAft>
              <a:buNone/>
            </a:pPr>
            <a:r>
              <a:t/>
            </a:r>
            <a:endParaRPr sz="18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rPr b="1" lang="en-GB"/>
              <a:t>Ac</a:t>
            </a:r>
            <a:r>
              <a:rPr b="1" lang="en-GB"/>
              <a:t>tion:</a:t>
            </a:r>
            <a:endParaRPr b="1"/>
          </a:p>
          <a:p>
            <a:pPr indent="-342900" lvl="0" marL="457200" rtl="0" algn="l">
              <a:lnSpc>
                <a:spcPct val="95000"/>
              </a:lnSpc>
              <a:spcBef>
                <a:spcPts val="1200"/>
              </a:spcBef>
              <a:spcAft>
                <a:spcPts val="0"/>
              </a:spcAft>
              <a:buClr>
                <a:srgbClr val="000000"/>
              </a:buClr>
              <a:buSzPts val="1800"/>
              <a:buChar char="-"/>
            </a:pPr>
            <a:r>
              <a:rPr lang="en-GB" sz="1800"/>
              <a:t>Minimise use of IAM users</a:t>
            </a:r>
            <a:endParaRPr sz="1800"/>
          </a:p>
          <a:p>
            <a:pPr indent="-342900" lvl="0" marL="457200" rtl="0" algn="l">
              <a:lnSpc>
                <a:spcPct val="95000"/>
              </a:lnSpc>
              <a:spcBef>
                <a:spcPts val="0"/>
              </a:spcBef>
              <a:spcAft>
                <a:spcPts val="0"/>
              </a:spcAft>
              <a:buClr>
                <a:srgbClr val="000000"/>
              </a:buClr>
              <a:buSzPts val="1800"/>
              <a:buChar char="-"/>
            </a:pPr>
            <a:r>
              <a:rPr lang="en-GB" sz="1800"/>
              <a:t>Revoke permissions: </a:t>
            </a:r>
            <a:r>
              <a:rPr lang="en-GB" sz="1800">
                <a:solidFill>
                  <a:srgbClr val="188038"/>
                </a:solidFill>
                <a:latin typeface="Roboto Mono"/>
                <a:ea typeface="Roboto Mono"/>
                <a:cs typeface="Roboto Mono"/>
                <a:sym typeface="Roboto Mono"/>
              </a:rPr>
              <a:t>AWSDenyAll </a:t>
            </a:r>
            <a:r>
              <a:rPr lang="en-GB" sz="1800"/>
              <a:t>policy</a:t>
            </a:r>
            <a:endParaRPr sz="1800"/>
          </a:p>
        </p:txBody>
      </p:sp>
      <p:sp>
        <p:nvSpPr>
          <p:cNvPr id="83" name="Google Shape;83;p16"/>
          <p:cNvSpPr txBox="1"/>
          <p:nvPr/>
        </p:nvSpPr>
        <p:spPr>
          <a:xfrm>
            <a:off x="258025" y="4093600"/>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DataDog Security Labs: Creating a new IAM user</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AWSDenyAll policy</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5">
                  <a:extLst>
                    <a:ext uri="{A12FA001-AC4F-418D-AE19-62706E023703}">
                      <ahyp:hlinkClr val="tx"/>
                    </a:ext>
                  </a:extLst>
                </a:hlinkClick>
              </a:rPr>
              <a:t>RSA Conference 2025: Critiquing Cloud Criminals: Ready for Smarter Cloud Attacks?</a:t>
            </a:r>
            <a:endParaRPr b="1" sz="1000">
              <a:solidFill>
                <a:schemeClr val="dk2"/>
              </a:solidFill>
              <a:latin typeface="Source Code Pro"/>
              <a:ea typeface="Source Code Pro"/>
              <a:cs typeface="Source Code Pro"/>
              <a:sym typeface="Source Code Pro"/>
            </a:endParaRPr>
          </a:p>
        </p:txBody>
      </p:sp>
      <p:sp>
        <p:nvSpPr>
          <p:cNvPr id="84" name="Google Shape;84;p16"/>
          <p:cNvSpPr/>
          <p:nvPr/>
        </p:nvSpPr>
        <p:spPr>
          <a:xfrm>
            <a:off x="514750" y="2699675"/>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85" name="Google Shape;85;p16"/>
          <p:cNvSpPr txBox="1"/>
          <p:nvPr/>
        </p:nvSpPr>
        <p:spPr>
          <a:xfrm>
            <a:off x="481450" y="3000554"/>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86" name="Google Shape;86;p16"/>
          <p:cNvSpPr/>
          <p:nvPr/>
        </p:nvSpPr>
        <p:spPr>
          <a:xfrm>
            <a:off x="1787175" y="2699675"/>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87" name="Google Shape;87;p16"/>
          <p:cNvSpPr txBox="1"/>
          <p:nvPr/>
        </p:nvSpPr>
        <p:spPr>
          <a:xfrm>
            <a:off x="1760425" y="2927994"/>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88" name="Google Shape;88;p16"/>
          <p:cNvSpPr/>
          <p:nvPr/>
        </p:nvSpPr>
        <p:spPr>
          <a:xfrm>
            <a:off x="3066150" y="2699675"/>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89" name="Google Shape;89;p16"/>
          <p:cNvSpPr txBox="1"/>
          <p:nvPr/>
        </p:nvSpPr>
        <p:spPr>
          <a:xfrm>
            <a:off x="3039400" y="2956858"/>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258025" y="1032085"/>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Access keys and Login Profiles</a:t>
            </a:r>
            <a:endParaRPr/>
          </a:p>
        </p:txBody>
      </p:sp>
      <p:sp>
        <p:nvSpPr>
          <p:cNvPr id="95" name="Google Shape;95;p17"/>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96" name="Google Shape;96;p17"/>
          <p:cNvSpPr txBox="1"/>
          <p:nvPr>
            <p:ph idx="2" type="body"/>
          </p:nvPr>
        </p:nvSpPr>
        <p:spPr>
          <a:xfrm>
            <a:off x="4572000" y="724200"/>
            <a:ext cx="4572000" cy="38364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t/>
            </a:r>
            <a:endParaRPr sz="1800"/>
          </a:p>
          <a:p>
            <a:pPr indent="0" lvl="0" marL="0" rtl="0" algn="l">
              <a:lnSpc>
                <a:spcPct val="95000"/>
              </a:lnSpc>
              <a:spcBef>
                <a:spcPts val="1200"/>
              </a:spcBef>
              <a:spcAft>
                <a:spcPts val="0"/>
              </a:spcAft>
              <a:buNone/>
            </a:pPr>
            <a:r>
              <a:rPr b="1" lang="en-GB"/>
              <a:t>Requirements: </a:t>
            </a:r>
            <a:endParaRPr b="1"/>
          </a:p>
          <a:p>
            <a:pPr indent="-342900" lvl="0" marL="457200" rtl="0" algn="l">
              <a:lnSpc>
                <a:spcPct val="95000"/>
              </a:lnSpc>
              <a:spcBef>
                <a:spcPts val="1200"/>
              </a:spcBef>
              <a:spcAft>
                <a:spcPts val="0"/>
              </a:spcAft>
              <a:buClr>
                <a:srgbClr val="000000"/>
              </a:buClr>
              <a:buSzPts val="1800"/>
              <a:buChar char="-"/>
            </a:pPr>
            <a:r>
              <a:rPr lang="en-GB" sz="1800"/>
              <a:t>IAM permissions</a:t>
            </a:r>
            <a:endParaRPr sz="1800"/>
          </a:p>
          <a:p>
            <a:pPr indent="0" lvl="0" marL="914400" rtl="0" algn="l">
              <a:lnSpc>
                <a:spcPct val="95000"/>
              </a:lnSpc>
              <a:spcBef>
                <a:spcPts val="1200"/>
              </a:spcBef>
              <a:spcAft>
                <a:spcPts val="0"/>
              </a:spcAft>
              <a:buNone/>
            </a:pPr>
            <a:r>
              <a:t/>
            </a:r>
            <a:endParaRPr sz="1800"/>
          </a:p>
          <a:p>
            <a:pPr indent="0" lvl="0" marL="0" rtl="0" algn="l">
              <a:lnSpc>
                <a:spcPct val="95000"/>
              </a:lnSpc>
              <a:spcBef>
                <a:spcPts val="1200"/>
              </a:spcBef>
              <a:spcAft>
                <a:spcPts val="0"/>
              </a:spcAft>
              <a:buNone/>
            </a:pPr>
            <a:r>
              <a:rPr b="1" lang="en-GB"/>
              <a:t>CloudTrail:</a:t>
            </a:r>
            <a:endParaRPr b="1"/>
          </a:p>
          <a:p>
            <a:pPr indent="-342900" lvl="0" marL="457200" rtl="0" algn="l">
              <a:lnSpc>
                <a:spcPct val="95000"/>
              </a:lnSpc>
              <a:spcBef>
                <a:spcPts val="120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CreateAccessKey</a:t>
            </a:r>
            <a:endParaRPr sz="1800"/>
          </a:p>
          <a:p>
            <a:pPr indent="-342900" lvl="0" marL="457200" rtl="0" algn="l">
              <a:lnSpc>
                <a:spcPct val="95000"/>
              </a:lnSpc>
              <a:spcBef>
                <a:spcPts val="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CreateLoginProfile</a:t>
            </a:r>
            <a:endParaRPr sz="1800">
              <a:solidFill>
                <a:srgbClr val="188038"/>
              </a:solidFill>
              <a:latin typeface="Roboto Mono"/>
              <a:ea typeface="Roboto Mono"/>
              <a:cs typeface="Roboto Mono"/>
              <a:sym typeface="Roboto Mono"/>
            </a:endParaRPr>
          </a:p>
          <a:p>
            <a:pPr indent="0" lvl="0" marL="914400" rtl="0" algn="l">
              <a:lnSpc>
                <a:spcPct val="95000"/>
              </a:lnSpc>
              <a:spcBef>
                <a:spcPts val="1200"/>
              </a:spcBef>
              <a:spcAft>
                <a:spcPts val="0"/>
              </a:spcAft>
              <a:buNone/>
            </a:pPr>
            <a:r>
              <a:t/>
            </a:r>
            <a:endParaRPr sz="18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rPr b="1" lang="en-GB"/>
              <a:t>Ac</a:t>
            </a:r>
            <a:r>
              <a:rPr b="1" lang="en-GB"/>
              <a:t>tion:</a:t>
            </a:r>
            <a:endParaRPr b="1"/>
          </a:p>
          <a:p>
            <a:pPr indent="-342900" lvl="0" marL="457200" rtl="0" algn="l">
              <a:lnSpc>
                <a:spcPct val="95000"/>
              </a:lnSpc>
              <a:spcBef>
                <a:spcPts val="1200"/>
              </a:spcBef>
              <a:spcAft>
                <a:spcPts val="0"/>
              </a:spcAft>
              <a:buClr>
                <a:srgbClr val="000000"/>
              </a:buClr>
              <a:buSzPts val="1800"/>
              <a:buChar char="-"/>
            </a:pPr>
            <a:r>
              <a:rPr lang="en-GB" sz="1800"/>
              <a:t>Disable access keys</a:t>
            </a:r>
            <a:endParaRPr sz="1800"/>
          </a:p>
          <a:p>
            <a:pPr indent="-342900" lvl="0" marL="457200" rtl="0" algn="l">
              <a:lnSpc>
                <a:spcPct val="95000"/>
              </a:lnSpc>
              <a:spcBef>
                <a:spcPts val="0"/>
              </a:spcBef>
              <a:spcAft>
                <a:spcPts val="0"/>
              </a:spcAft>
              <a:buClr>
                <a:srgbClr val="000000"/>
              </a:buClr>
              <a:buSzPts val="1800"/>
              <a:buChar char="-"/>
            </a:pPr>
            <a:r>
              <a:rPr lang="en-GB" sz="1800"/>
              <a:t>Delete login profiles</a:t>
            </a:r>
            <a:endParaRPr sz="1800"/>
          </a:p>
        </p:txBody>
      </p:sp>
      <p:sp>
        <p:nvSpPr>
          <p:cNvPr id="97" name="Google Shape;97;p17"/>
          <p:cNvSpPr txBox="1"/>
          <p:nvPr/>
        </p:nvSpPr>
        <p:spPr>
          <a:xfrm>
            <a:off x="258025" y="4245275"/>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Stratus Red Team: Create an Access Key on an IAM User</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Stratus Red Team: Create a Login Profile on an IAM User</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5">
                  <a:extLst>
                    <a:ext uri="{A12FA001-AC4F-418D-AE19-62706E023703}">
                      <ahyp:hlinkClr val="tx"/>
                    </a:ext>
                  </a:extLst>
                </a:hlinkClick>
              </a:rPr>
              <a:t>Pacu: iam__backdoor_users_key</a:t>
            </a:r>
            <a:r>
              <a:rPr lang="en-GB" sz="1000" u="sng">
                <a:solidFill>
                  <a:srgbClr val="1155CC"/>
                </a:solidFill>
                <a:hlinkClick r:id="rId6">
                  <a:extLst>
                    <a:ext uri="{A12FA001-AC4F-418D-AE19-62706E023703}">
                      <ahyp:hlinkClr val="tx"/>
                    </a:ext>
                  </a:extLst>
                </a:hlinkClick>
              </a:rPr>
              <a:t>s</a:t>
            </a:r>
            <a:endParaRPr b="1" sz="1000">
              <a:solidFill>
                <a:schemeClr val="dk2"/>
              </a:solidFill>
              <a:latin typeface="Source Code Pro"/>
              <a:ea typeface="Source Code Pro"/>
              <a:cs typeface="Source Code Pro"/>
              <a:sym typeface="Source Code Pro"/>
            </a:endParaRPr>
          </a:p>
        </p:txBody>
      </p:sp>
      <p:sp>
        <p:nvSpPr>
          <p:cNvPr id="98" name="Google Shape;98;p17"/>
          <p:cNvSpPr/>
          <p:nvPr/>
        </p:nvSpPr>
        <p:spPr>
          <a:xfrm>
            <a:off x="514750" y="2920963"/>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99" name="Google Shape;99;p17"/>
          <p:cNvSpPr txBox="1"/>
          <p:nvPr/>
        </p:nvSpPr>
        <p:spPr>
          <a:xfrm>
            <a:off x="481450" y="3221842"/>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100" name="Google Shape;100;p17"/>
          <p:cNvSpPr/>
          <p:nvPr/>
        </p:nvSpPr>
        <p:spPr>
          <a:xfrm>
            <a:off x="1787175" y="2920963"/>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01" name="Google Shape;101;p17"/>
          <p:cNvSpPr txBox="1"/>
          <p:nvPr/>
        </p:nvSpPr>
        <p:spPr>
          <a:xfrm>
            <a:off x="1760425" y="3149282"/>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102" name="Google Shape;102;p17"/>
          <p:cNvSpPr/>
          <p:nvPr/>
        </p:nvSpPr>
        <p:spPr>
          <a:xfrm>
            <a:off x="3066150" y="2920963"/>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03" name="Google Shape;103;p17"/>
          <p:cNvSpPr txBox="1"/>
          <p:nvPr/>
        </p:nvSpPr>
        <p:spPr>
          <a:xfrm>
            <a:off x="3039400" y="3178145"/>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09" name="Google Shape;109;p18"/>
          <p:cNvSpPr txBox="1"/>
          <p:nvPr>
            <p:ph type="title"/>
          </p:nvPr>
        </p:nvSpPr>
        <p:spPr>
          <a:xfrm>
            <a:off x="258025" y="831452"/>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IAM role trust policies</a:t>
            </a:r>
            <a:endParaRPr/>
          </a:p>
        </p:txBody>
      </p:sp>
      <p:sp>
        <p:nvSpPr>
          <p:cNvPr id="110" name="Google Shape;110;p18"/>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a:t>Requirements: </a:t>
            </a:r>
            <a:endParaRPr b="1"/>
          </a:p>
          <a:p>
            <a:pPr indent="-342900" lvl="0" marL="457200" rtl="0" algn="l">
              <a:lnSpc>
                <a:spcPct val="95000"/>
              </a:lnSpc>
              <a:spcBef>
                <a:spcPts val="1200"/>
              </a:spcBef>
              <a:spcAft>
                <a:spcPts val="0"/>
              </a:spcAft>
              <a:buClr>
                <a:srgbClr val="000000"/>
              </a:buClr>
              <a:buSzPts val="1800"/>
              <a:buChar char="-"/>
            </a:pPr>
            <a:r>
              <a:rPr lang="en-GB" sz="1800"/>
              <a:t>IAM permissions</a:t>
            </a:r>
            <a:endParaRPr sz="1800"/>
          </a:p>
          <a:p>
            <a:pPr indent="-342900" lvl="0" marL="457200" rtl="0" algn="l">
              <a:lnSpc>
                <a:spcPct val="95000"/>
              </a:lnSpc>
              <a:spcBef>
                <a:spcPts val="0"/>
              </a:spcBef>
              <a:spcAft>
                <a:spcPts val="0"/>
              </a:spcAft>
              <a:buClr>
                <a:srgbClr val="000000"/>
              </a:buClr>
              <a:buSzPts val="1800"/>
              <a:buChar char="-"/>
            </a:pPr>
            <a:r>
              <a:rPr lang="en-GB" sz="1800"/>
              <a:t>External AWS account</a:t>
            </a:r>
            <a:endParaRPr sz="1800"/>
          </a:p>
          <a:p>
            <a:pPr indent="0" lvl="0" marL="914400" rtl="0" algn="l">
              <a:lnSpc>
                <a:spcPct val="95000"/>
              </a:lnSpc>
              <a:spcBef>
                <a:spcPts val="1200"/>
              </a:spcBef>
              <a:spcAft>
                <a:spcPts val="0"/>
              </a:spcAft>
              <a:buNone/>
            </a:pPr>
            <a:r>
              <a:t/>
            </a:r>
            <a:endParaRPr sz="1800"/>
          </a:p>
          <a:p>
            <a:pPr indent="0" lvl="0" marL="0" rtl="0" algn="l">
              <a:lnSpc>
                <a:spcPct val="95000"/>
              </a:lnSpc>
              <a:spcBef>
                <a:spcPts val="1200"/>
              </a:spcBef>
              <a:spcAft>
                <a:spcPts val="0"/>
              </a:spcAft>
              <a:buNone/>
            </a:pPr>
            <a:r>
              <a:rPr b="1" lang="en-GB"/>
              <a:t>CloudTrail:</a:t>
            </a:r>
            <a:endParaRPr b="1"/>
          </a:p>
          <a:p>
            <a:pPr indent="-342900" lvl="0" marL="457200" rtl="0" algn="l">
              <a:lnSpc>
                <a:spcPct val="95000"/>
              </a:lnSpc>
              <a:spcBef>
                <a:spcPts val="120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UpdateAssumeRolePolicy</a:t>
            </a:r>
            <a:endParaRPr sz="1800"/>
          </a:p>
          <a:p>
            <a:pPr indent="-342900" lvl="0" marL="457200" rtl="0" algn="l">
              <a:lnSpc>
                <a:spcPct val="95000"/>
              </a:lnSpc>
              <a:spcBef>
                <a:spcPts val="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AttachRolePolicy</a:t>
            </a:r>
            <a:endParaRPr sz="1800"/>
          </a:p>
          <a:p>
            <a:pPr indent="-342900" lvl="0" marL="457200" rtl="0" algn="l">
              <a:lnSpc>
                <a:spcPct val="95000"/>
              </a:lnSpc>
              <a:spcBef>
                <a:spcPts val="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CreateRole </a:t>
            </a:r>
            <a:endParaRPr sz="18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rPr b="1" lang="en-GB"/>
              <a:t>IAM Access Analyzer</a:t>
            </a:r>
            <a:endParaRPr b="1"/>
          </a:p>
          <a:p>
            <a:pPr indent="0" lvl="0" marL="457200" rtl="0" algn="l">
              <a:lnSpc>
                <a:spcPct val="95000"/>
              </a:lnSpc>
              <a:spcBef>
                <a:spcPts val="1200"/>
              </a:spcBef>
              <a:spcAft>
                <a:spcPts val="0"/>
              </a:spcAft>
              <a:buNone/>
            </a:pPr>
            <a:r>
              <a:t/>
            </a:r>
            <a:endParaRPr b="1"/>
          </a:p>
          <a:p>
            <a:pPr indent="0" lvl="0" marL="0" rtl="0" algn="l">
              <a:lnSpc>
                <a:spcPct val="95000"/>
              </a:lnSpc>
              <a:spcBef>
                <a:spcPts val="1200"/>
              </a:spcBef>
              <a:spcAft>
                <a:spcPts val="0"/>
              </a:spcAft>
              <a:buNone/>
            </a:pPr>
            <a:r>
              <a:rPr b="1" lang="en-GB"/>
              <a:t>Action:</a:t>
            </a:r>
            <a:endParaRPr b="1"/>
          </a:p>
          <a:p>
            <a:pPr indent="-342900" lvl="0" marL="457200" rtl="0" algn="l">
              <a:lnSpc>
                <a:spcPct val="95000"/>
              </a:lnSpc>
              <a:spcBef>
                <a:spcPts val="1200"/>
              </a:spcBef>
              <a:spcAft>
                <a:spcPts val="0"/>
              </a:spcAft>
              <a:buClr>
                <a:srgbClr val="000000"/>
              </a:buClr>
              <a:buSzPts val="1800"/>
              <a:buChar char="-"/>
            </a:pPr>
            <a:r>
              <a:rPr lang="en-GB" sz="1800"/>
              <a:t>Revoke permissions</a:t>
            </a:r>
            <a:endParaRPr sz="1800"/>
          </a:p>
          <a:p>
            <a:pPr indent="-334327" lvl="0" marL="457200" rtl="0" algn="l">
              <a:lnSpc>
                <a:spcPct val="95000"/>
              </a:lnSpc>
              <a:spcBef>
                <a:spcPts val="0"/>
              </a:spcBef>
              <a:spcAft>
                <a:spcPts val="0"/>
              </a:spcAft>
              <a:buClr>
                <a:srgbClr val="000000"/>
              </a:buClr>
              <a:buSzPts val="1665"/>
              <a:buChar char="-"/>
            </a:pPr>
            <a:r>
              <a:rPr lang="en-GB"/>
              <a:t>Revert trust policy</a:t>
            </a:r>
            <a:endParaRPr/>
          </a:p>
        </p:txBody>
      </p:sp>
      <p:sp>
        <p:nvSpPr>
          <p:cNvPr id="111" name="Google Shape;111;p18"/>
          <p:cNvSpPr txBox="1"/>
          <p:nvPr/>
        </p:nvSpPr>
        <p:spPr>
          <a:xfrm>
            <a:off x="258025" y="3908150"/>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Stratus Red Team: Create a backdoored IAM Role</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Stratus Red Team: Backdoor an IAM Role</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5">
                  <a:extLst>
                    <a:ext uri="{A12FA001-AC4F-418D-AE19-62706E023703}">
                      <ahyp:hlinkClr val="tx"/>
                    </a:ext>
                  </a:extLst>
                </a:hlinkClick>
              </a:rPr>
              <a:t>Pacu: iam__backdoor_assume_role</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6">
                  <a:extLst>
                    <a:ext uri="{A12FA001-AC4F-418D-AE19-62706E023703}">
                      <ahyp:hlinkClr val="tx"/>
                    </a:ext>
                  </a:extLst>
                </a:hlinkClick>
              </a:rPr>
              <a:t>IAM Access Analyzer: AWS Identity and Access Management roles</a:t>
            </a:r>
            <a:endParaRPr sz="1000">
              <a:solidFill>
                <a:schemeClr val="dk2"/>
              </a:solidFill>
            </a:endParaRPr>
          </a:p>
        </p:txBody>
      </p:sp>
      <p:sp>
        <p:nvSpPr>
          <p:cNvPr id="112" name="Google Shape;112;p18"/>
          <p:cNvSpPr/>
          <p:nvPr/>
        </p:nvSpPr>
        <p:spPr>
          <a:xfrm>
            <a:off x="514750" y="2699675"/>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13" name="Google Shape;113;p18"/>
          <p:cNvSpPr txBox="1"/>
          <p:nvPr/>
        </p:nvSpPr>
        <p:spPr>
          <a:xfrm>
            <a:off x="481450" y="3000554"/>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114" name="Google Shape;114;p18"/>
          <p:cNvSpPr/>
          <p:nvPr/>
        </p:nvSpPr>
        <p:spPr>
          <a:xfrm>
            <a:off x="1787175" y="2699675"/>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15" name="Google Shape;115;p18"/>
          <p:cNvSpPr txBox="1"/>
          <p:nvPr/>
        </p:nvSpPr>
        <p:spPr>
          <a:xfrm>
            <a:off x="1760425" y="2927994"/>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116" name="Google Shape;116;p18"/>
          <p:cNvSpPr/>
          <p:nvPr/>
        </p:nvSpPr>
        <p:spPr>
          <a:xfrm>
            <a:off x="3066150" y="2699675"/>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17" name="Google Shape;117;p18"/>
          <p:cNvSpPr txBox="1"/>
          <p:nvPr/>
        </p:nvSpPr>
        <p:spPr>
          <a:xfrm>
            <a:off x="3039400" y="2956858"/>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23" name="Google Shape;123;p19"/>
          <p:cNvSpPr txBox="1"/>
          <p:nvPr>
            <p:ph type="title"/>
          </p:nvPr>
        </p:nvSpPr>
        <p:spPr>
          <a:xfrm>
            <a:off x="258025" y="100252"/>
            <a:ext cx="40452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STS </a:t>
            </a:r>
            <a:r>
              <a:rPr lang="en-GB" sz="3066">
                <a:solidFill>
                  <a:srgbClr val="188038"/>
                </a:solidFill>
                <a:latin typeface="Roboto Mono"/>
                <a:ea typeface="Roboto Mono"/>
                <a:cs typeface="Roboto Mono"/>
                <a:sym typeface="Roboto Mono"/>
              </a:rPr>
              <a:t>GetFederationToken</a:t>
            </a:r>
            <a:endParaRPr sz="3066"/>
          </a:p>
        </p:txBody>
      </p:sp>
      <p:sp>
        <p:nvSpPr>
          <p:cNvPr id="124" name="Google Shape;124;p19"/>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a:t>Requirements: </a:t>
            </a:r>
            <a:endParaRPr b="1"/>
          </a:p>
          <a:p>
            <a:pPr indent="-342900" lvl="0" marL="457200" rtl="0" algn="l">
              <a:lnSpc>
                <a:spcPct val="95000"/>
              </a:lnSpc>
              <a:spcBef>
                <a:spcPts val="1200"/>
              </a:spcBef>
              <a:spcAft>
                <a:spcPts val="0"/>
              </a:spcAft>
              <a:buClr>
                <a:srgbClr val="000000"/>
              </a:buClr>
              <a:buSzPts val="1800"/>
              <a:buChar char="-"/>
            </a:pPr>
            <a:r>
              <a:rPr lang="en-GB" sz="1800"/>
              <a:t>STS</a:t>
            </a:r>
            <a:r>
              <a:rPr lang="en-GB" sz="1800"/>
              <a:t> permissions</a:t>
            </a:r>
            <a:endParaRPr sz="1800"/>
          </a:p>
          <a:p>
            <a:pPr indent="0" lvl="0" marL="0" rtl="0" algn="l">
              <a:lnSpc>
                <a:spcPct val="95000"/>
              </a:lnSpc>
              <a:spcBef>
                <a:spcPts val="1200"/>
              </a:spcBef>
              <a:spcAft>
                <a:spcPts val="0"/>
              </a:spcAft>
              <a:buNone/>
            </a:pPr>
            <a:r>
              <a:t/>
            </a:r>
            <a:endParaRPr sz="1800"/>
          </a:p>
          <a:p>
            <a:pPr indent="0" lvl="0" marL="0" rtl="0" algn="l">
              <a:lnSpc>
                <a:spcPct val="95000"/>
              </a:lnSpc>
              <a:spcBef>
                <a:spcPts val="1200"/>
              </a:spcBef>
              <a:spcAft>
                <a:spcPts val="0"/>
              </a:spcAft>
              <a:buNone/>
            </a:pPr>
            <a:r>
              <a:rPr b="1" lang="en-GB"/>
              <a:t>CloudTrail:</a:t>
            </a:r>
            <a:endParaRPr b="1"/>
          </a:p>
          <a:p>
            <a:pPr indent="-342900" lvl="0" marL="457200" rtl="0" algn="l">
              <a:lnSpc>
                <a:spcPct val="95000"/>
              </a:lnSpc>
              <a:spcBef>
                <a:spcPts val="120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GetFederationToken</a:t>
            </a:r>
            <a:endParaRPr sz="1800"/>
          </a:p>
          <a:p>
            <a:pPr indent="-342900" lvl="0" marL="457200" rtl="0" algn="l">
              <a:lnSpc>
                <a:spcPct val="95000"/>
              </a:lnSpc>
              <a:spcBef>
                <a:spcPts val="0"/>
              </a:spcBef>
              <a:spcAft>
                <a:spcPts val="0"/>
              </a:spcAft>
              <a:buClr>
                <a:srgbClr val="000000"/>
              </a:buClr>
              <a:buSzPts val="1800"/>
              <a:buChar char="-"/>
            </a:pPr>
            <a:r>
              <a:rPr lang="en-GB" sz="1800"/>
              <a:t>[Event] </a:t>
            </a:r>
            <a:r>
              <a:rPr lang="en-GB" sz="1800">
                <a:solidFill>
                  <a:srgbClr val="188038"/>
                </a:solidFill>
                <a:latin typeface="Roboto Mono"/>
                <a:ea typeface="Roboto Mono"/>
                <a:cs typeface="Roboto Mono"/>
                <a:sym typeface="Roboto Mono"/>
              </a:rPr>
              <a:t>GetSigninToken</a:t>
            </a:r>
            <a:endParaRPr sz="1800"/>
          </a:p>
          <a:p>
            <a:pPr indent="-342900" lvl="0" marL="457200" rtl="0" algn="l">
              <a:lnSpc>
                <a:spcPct val="95000"/>
              </a:lnSpc>
              <a:spcBef>
                <a:spcPts val="0"/>
              </a:spcBef>
              <a:spcAft>
                <a:spcPts val="0"/>
              </a:spcAft>
              <a:buClr>
                <a:srgbClr val="000000"/>
              </a:buClr>
              <a:buSzPts val="1800"/>
              <a:buChar char="-"/>
            </a:pPr>
            <a:r>
              <a:rPr lang="en-GB" sz="1800">
                <a:solidFill>
                  <a:srgbClr val="188038"/>
                </a:solidFill>
                <a:latin typeface="Roboto Mono"/>
                <a:ea typeface="Roboto Mono"/>
                <a:cs typeface="Roboto Mono"/>
                <a:sym typeface="Roboto Mono"/>
              </a:rPr>
              <a:t>userIdentity.type</a:t>
            </a:r>
            <a:r>
              <a:rPr lang="en-GB" sz="1800"/>
              <a:t> == </a:t>
            </a:r>
            <a:r>
              <a:rPr lang="en-GB" sz="1800">
                <a:solidFill>
                  <a:srgbClr val="188038"/>
                </a:solidFill>
                <a:latin typeface="Roboto Mono"/>
                <a:ea typeface="Roboto Mono"/>
                <a:cs typeface="Roboto Mono"/>
                <a:sym typeface="Roboto Mono"/>
              </a:rPr>
              <a:t>FederatedUser</a:t>
            </a:r>
            <a:r>
              <a:rPr lang="en-GB" sz="1800"/>
              <a:t> </a:t>
            </a:r>
            <a:r>
              <a:rPr lang="en-GB" sz="1800">
                <a:solidFill>
                  <a:srgbClr val="188038"/>
                </a:solidFill>
                <a:latin typeface="Roboto Mono"/>
                <a:ea typeface="Roboto Mono"/>
                <a:cs typeface="Roboto Mono"/>
                <a:sym typeface="Roboto Mono"/>
              </a:rPr>
              <a:t> </a:t>
            </a:r>
            <a:endParaRPr sz="18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a:p>
          <a:p>
            <a:pPr indent="0" lvl="0" marL="0" rtl="0" algn="l">
              <a:lnSpc>
                <a:spcPct val="95000"/>
              </a:lnSpc>
              <a:spcBef>
                <a:spcPts val="1200"/>
              </a:spcBef>
              <a:spcAft>
                <a:spcPts val="0"/>
              </a:spcAft>
              <a:buNone/>
            </a:pPr>
            <a:r>
              <a:rPr b="1" lang="en-GB"/>
              <a:t>Action:</a:t>
            </a:r>
            <a:endParaRPr b="1"/>
          </a:p>
          <a:p>
            <a:pPr indent="-342900" lvl="0" marL="457200" rtl="0" algn="l">
              <a:lnSpc>
                <a:spcPct val="95000"/>
              </a:lnSpc>
              <a:spcBef>
                <a:spcPts val="1200"/>
              </a:spcBef>
              <a:spcAft>
                <a:spcPts val="0"/>
              </a:spcAft>
              <a:buClr>
                <a:srgbClr val="000000"/>
              </a:buClr>
              <a:buSzPts val="1800"/>
              <a:buChar char="-"/>
            </a:pPr>
            <a:r>
              <a:rPr lang="en-GB" sz="1800"/>
              <a:t>Revoke permissions</a:t>
            </a:r>
            <a:endParaRPr sz="1800"/>
          </a:p>
        </p:txBody>
      </p:sp>
      <p:sp>
        <p:nvSpPr>
          <p:cNvPr id="125" name="Google Shape;125;p19"/>
          <p:cNvSpPr txBox="1"/>
          <p:nvPr/>
        </p:nvSpPr>
        <p:spPr>
          <a:xfrm>
            <a:off x="258025" y="3417450"/>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AWS STS: GetFederationToken</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AWS STS: Construct a URL with AWS STS for federated users using an AWS SDK</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5">
                  <a:extLst>
                    <a:ext uri="{A12FA001-AC4F-418D-AE19-62706E023703}">
                      <ahyp:hlinkClr val="tx"/>
                    </a:ext>
                  </a:extLst>
                </a:hlinkClick>
              </a:rPr>
              <a:t>AWS CloudTrail: AWS Management Console sign-in events</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6">
                  <a:extLst>
                    <a:ext uri="{A12FA001-AC4F-418D-AE19-62706E023703}">
                      <ahyp:hlinkClr val="tx"/>
                    </a:ext>
                  </a:extLst>
                </a:hlinkClick>
              </a:rPr>
              <a:t>CrowdStrike: How Adversaries Can Persist with AWS User Federation</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7">
                  <a:extLst>
                    <a:ext uri="{A12FA001-AC4F-418D-AE19-62706E023703}">
                      <ahyp:hlinkClr val="tx"/>
                    </a:ext>
                  </a:extLst>
                </a:hlinkClick>
              </a:rPr>
              <a:t>DataDog Security Labs: Tales from the cloud trenches: Unwanted visitor</a:t>
            </a:r>
            <a:endParaRPr sz="1000">
              <a:solidFill>
                <a:schemeClr val="dk2"/>
              </a:solidFill>
            </a:endParaRPr>
          </a:p>
        </p:txBody>
      </p:sp>
      <p:sp>
        <p:nvSpPr>
          <p:cNvPr id="126" name="Google Shape;126;p19"/>
          <p:cNvSpPr/>
          <p:nvPr/>
        </p:nvSpPr>
        <p:spPr>
          <a:xfrm>
            <a:off x="514750" y="2055054"/>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27" name="Google Shape;127;p19"/>
          <p:cNvSpPr txBox="1"/>
          <p:nvPr/>
        </p:nvSpPr>
        <p:spPr>
          <a:xfrm>
            <a:off x="481450" y="2355933"/>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128" name="Google Shape;128;p19"/>
          <p:cNvSpPr/>
          <p:nvPr/>
        </p:nvSpPr>
        <p:spPr>
          <a:xfrm>
            <a:off x="1787175" y="2055054"/>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29" name="Google Shape;129;p19"/>
          <p:cNvSpPr txBox="1"/>
          <p:nvPr/>
        </p:nvSpPr>
        <p:spPr>
          <a:xfrm>
            <a:off x="1760425" y="2283373"/>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130" name="Google Shape;130;p19"/>
          <p:cNvSpPr/>
          <p:nvPr/>
        </p:nvSpPr>
        <p:spPr>
          <a:xfrm>
            <a:off x="3066150" y="2055054"/>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31" name="Google Shape;131;p19"/>
          <p:cNvSpPr txBox="1"/>
          <p:nvPr/>
        </p:nvSpPr>
        <p:spPr>
          <a:xfrm>
            <a:off x="3039400" y="2312236"/>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a:off x="4941650" y="4380950"/>
            <a:ext cx="657900" cy="23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Source Code Pro"/>
              <a:ea typeface="Source Code Pro"/>
              <a:cs typeface="Source Code Pro"/>
              <a:sym typeface="Source Code Pro"/>
            </a:endParaRPr>
          </a:p>
        </p:txBody>
      </p:sp>
      <p:sp>
        <p:nvSpPr>
          <p:cNvPr id="137" name="Google Shape;137;p20"/>
          <p:cNvSpPr txBox="1"/>
          <p:nvPr>
            <p:ph type="title"/>
          </p:nvPr>
        </p:nvSpPr>
        <p:spPr>
          <a:xfrm>
            <a:off x="0" y="678650"/>
            <a:ext cx="4572000" cy="1710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AWS Identity Center (SSO)</a:t>
            </a:r>
            <a:endParaRPr sz="3066"/>
          </a:p>
        </p:txBody>
      </p:sp>
      <p:sp>
        <p:nvSpPr>
          <p:cNvPr id="138" name="Google Shape;138;p20"/>
          <p:cNvSpPr txBox="1"/>
          <p:nvPr>
            <p:ph idx="2" type="body"/>
          </p:nvPr>
        </p:nvSpPr>
        <p:spPr>
          <a:xfrm>
            <a:off x="4572000" y="724200"/>
            <a:ext cx="4572000" cy="3695100"/>
          </a:xfrm>
          <a:prstGeom prst="rect">
            <a:avLst/>
          </a:prstGeom>
        </p:spPr>
        <p:txBody>
          <a:bodyPr anchorCtr="0" anchor="ctr" bIns="91425" lIns="91425" spcFirstLastPara="1" rIns="91425" wrap="square" tIns="91425">
            <a:noAutofit/>
          </a:bodyPr>
          <a:lstStyle/>
          <a:p>
            <a:pPr indent="0" lvl="0" marL="0" rtl="0" algn="l">
              <a:lnSpc>
                <a:spcPct val="95000"/>
              </a:lnSpc>
              <a:spcBef>
                <a:spcPts val="0"/>
              </a:spcBef>
              <a:spcAft>
                <a:spcPts val="0"/>
              </a:spcAft>
              <a:buNone/>
            </a:pPr>
            <a:r>
              <a:rPr b="1" lang="en-GB" sz="1500"/>
              <a:t>Requirements: </a:t>
            </a:r>
            <a:endParaRPr b="1" sz="1500"/>
          </a:p>
          <a:p>
            <a:pPr indent="-323850" lvl="0" marL="457200" rtl="0" algn="l">
              <a:lnSpc>
                <a:spcPct val="95000"/>
              </a:lnSpc>
              <a:spcBef>
                <a:spcPts val="1200"/>
              </a:spcBef>
              <a:spcAft>
                <a:spcPts val="0"/>
              </a:spcAft>
              <a:buClr>
                <a:srgbClr val="000000"/>
              </a:buClr>
              <a:buSzPts val="1500"/>
              <a:buChar char="-"/>
            </a:pPr>
            <a:r>
              <a:rPr lang="en-GB" sz="1500"/>
              <a:t>AWS Organizations compromise</a:t>
            </a:r>
            <a:endParaRPr sz="1500"/>
          </a:p>
          <a:p>
            <a:pPr indent="0" lvl="0" marL="914400" rtl="0" algn="l">
              <a:lnSpc>
                <a:spcPct val="95000"/>
              </a:lnSpc>
              <a:spcBef>
                <a:spcPts val="1200"/>
              </a:spcBef>
              <a:spcAft>
                <a:spcPts val="0"/>
              </a:spcAft>
              <a:buNone/>
            </a:pPr>
            <a:r>
              <a:t/>
            </a:r>
            <a:endParaRPr sz="1500"/>
          </a:p>
          <a:p>
            <a:pPr indent="0" lvl="0" marL="0" rtl="0" algn="l">
              <a:lnSpc>
                <a:spcPct val="95000"/>
              </a:lnSpc>
              <a:spcBef>
                <a:spcPts val="1200"/>
              </a:spcBef>
              <a:spcAft>
                <a:spcPts val="0"/>
              </a:spcAft>
              <a:buNone/>
            </a:pPr>
            <a:r>
              <a:rPr b="1" lang="en-GB" sz="1500"/>
              <a:t>CloudTrail:</a:t>
            </a:r>
            <a:endParaRPr b="1" sz="1500"/>
          </a:p>
          <a:p>
            <a:pPr indent="-323850" lvl="0" marL="457200" rtl="0" algn="l">
              <a:lnSpc>
                <a:spcPct val="95000"/>
              </a:lnSpc>
              <a:spcBef>
                <a:spcPts val="1200"/>
              </a:spcBef>
              <a:spcAft>
                <a:spcPts val="0"/>
              </a:spcAft>
              <a:buClr>
                <a:srgbClr val="000000"/>
              </a:buClr>
              <a:buSzPts val="1500"/>
              <a:buChar char="-"/>
            </a:pPr>
            <a:r>
              <a:rPr lang="en-GB" sz="1500"/>
              <a:t>[Event] </a:t>
            </a:r>
            <a:r>
              <a:rPr lang="en-GB" sz="1500">
                <a:solidFill>
                  <a:srgbClr val="188038"/>
                </a:solidFill>
                <a:latin typeface="Roboto Mono"/>
                <a:ea typeface="Roboto Mono"/>
                <a:cs typeface="Roboto Mono"/>
                <a:sym typeface="Roboto Mono"/>
              </a:rPr>
              <a:t>UpdateInstance</a:t>
            </a:r>
            <a:endParaRPr sz="1500"/>
          </a:p>
          <a:p>
            <a:pPr indent="-323850" lvl="0" marL="457200" rtl="0" algn="l">
              <a:lnSpc>
                <a:spcPct val="95000"/>
              </a:lnSpc>
              <a:spcBef>
                <a:spcPts val="0"/>
              </a:spcBef>
              <a:spcAft>
                <a:spcPts val="0"/>
              </a:spcAft>
              <a:buClr>
                <a:srgbClr val="000000"/>
              </a:buClr>
              <a:buSzPts val="1500"/>
              <a:buChar char="-"/>
            </a:pPr>
            <a:r>
              <a:rPr lang="en-GB" sz="1500"/>
              <a:t>[Event] </a:t>
            </a:r>
            <a:r>
              <a:rPr lang="en-GB" sz="1500">
                <a:solidFill>
                  <a:srgbClr val="188038"/>
                </a:solidFill>
                <a:latin typeface="Roboto Mono"/>
                <a:ea typeface="Roboto Mono"/>
                <a:cs typeface="Roboto Mono"/>
                <a:sym typeface="Roboto Mono"/>
              </a:rPr>
              <a:t>UpdateInstanceAccessControlAttributeConfiguration</a:t>
            </a:r>
            <a:endParaRPr sz="1500"/>
          </a:p>
          <a:p>
            <a:pPr indent="-323850" lvl="0" marL="457200" rtl="0" algn="l">
              <a:lnSpc>
                <a:spcPct val="95000"/>
              </a:lnSpc>
              <a:spcBef>
                <a:spcPts val="0"/>
              </a:spcBef>
              <a:spcAft>
                <a:spcPts val="0"/>
              </a:spcAft>
              <a:buClr>
                <a:srgbClr val="000000"/>
              </a:buClr>
              <a:buSzPts val="1500"/>
              <a:buChar char="-"/>
            </a:pPr>
            <a:r>
              <a:rPr lang="en-GB" sz="1500"/>
              <a:t>[Event] </a:t>
            </a:r>
            <a:r>
              <a:rPr lang="en-GB" sz="1500">
                <a:solidFill>
                  <a:srgbClr val="188038"/>
                </a:solidFill>
                <a:latin typeface="Roboto Mono"/>
                <a:ea typeface="Roboto Mono"/>
                <a:cs typeface="Roboto Mono"/>
                <a:sym typeface="Roboto Mono"/>
              </a:rPr>
              <a:t>CreatePermissionSet</a:t>
            </a:r>
            <a:r>
              <a:rPr lang="en-GB" sz="1500">
                <a:latin typeface="Roboto Mono"/>
                <a:ea typeface="Roboto Mono"/>
                <a:cs typeface="Roboto Mono"/>
                <a:sym typeface="Roboto Mono"/>
              </a:rPr>
              <a:t>,</a:t>
            </a:r>
            <a:r>
              <a:rPr lang="en-GB" sz="1500">
                <a:solidFill>
                  <a:srgbClr val="188038"/>
                </a:solidFill>
                <a:latin typeface="Roboto Mono"/>
                <a:ea typeface="Roboto Mono"/>
                <a:cs typeface="Roboto Mono"/>
                <a:sym typeface="Roboto Mono"/>
              </a:rPr>
              <a:t> ProvisionPermissionSet</a:t>
            </a:r>
            <a:r>
              <a:rPr lang="en-GB" sz="1500">
                <a:latin typeface="Roboto Mono"/>
                <a:ea typeface="Roboto Mono"/>
                <a:cs typeface="Roboto Mono"/>
                <a:sym typeface="Roboto Mono"/>
              </a:rPr>
              <a:t>,</a:t>
            </a:r>
            <a:r>
              <a:rPr lang="en-GB" sz="1500">
                <a:solidFill>
                  <a:srgbClr val="188038"/>
                </a:solidFill>
                <a:latin typeface="Roboto Mono"/>
                <a:ea typeface="Roboto Mono"/>
                <a:cs typeface="Roboto Mono"/>
                <a:sym typeface="Roboto Mono"/>
              </a:rPr>
              <a:t> </a:t>
            </a:r>
            <a:r>
              <a:rPr lang="en-GB" sz="1500">
                <a:latin typeface="Roboto Mono"/>
                <a:ea typeface="Roboto Mono"/>
                <a:cs typeface="Roboto Mono"/>
                <a:sym typeface="Roboto Mono"/>
              </a:rPr>
              <a:t>and</a:t>
            </a:r>
            <a:r>
              <a:rPr lang="en-GB" sz="1500">
                <a:solidFill>
                  <a:srgbClr val="188038"/>
                </a:solidFill>
                <a:latin typeface="Roboto Mono"/>
                <a:ea typeface="Roboto Mono"/>
                <a:cs typeface="Roboto Mono"/>
                <a:sym typeface="Roboto Mono"/>
              </a:rPr>
              <a:t> UpdatePermissionSet</a:t>
            </a:r>
            <a:endParaRPr sz="1500">
              <a:solidFill>
                <a:srgbClr val="188038"/>
              </a:solidFill>
              <a:latin typeface="Roboto Mono"/>
              <a:ea typeface="Roboto Mono"/>
              <a:cs typeface="Roboto Mono"/>
              <a:sym typeface="Roboto Mono"/>
            </a:endParaRPr>
          </a:p>
          <a:p>
            <a:pPr indent="-323850" lvl="0" marL="457200" rtl="0" algn="l">
              <a:lnSpc>
                <a:spcPct val="95000"/>
              </a:lnSpc>
              <a:spcBef>
                <a:spcPts val="0"/>
              </a:spcBef>
              <a:spcAft>
                <a:spcPts val="0"/>
              </a:spcAft>
              <a:buClr>
                <a:srgbClr val="000000"/>
              </a:buClr>
              <a:buSzPts val="1500"/>
              <a:buChar char="-"/>
            </a:pPr>
            <a:r>
              <a:rPr lang="en-GB" sz="1500"/>
              <a:t>[Event] </a:t>
            </a:r>
            <a:r>
              <a:rPr lang="en-GB" sz="1500">
                <a:solidFill>
                  <a:srgbClr val="188038"/>
                </a:solidFill>
                <a:latin typeface="Roboto Mono"/>
                <a:ea typeface="Roboto Mono"/>
                <a:cs typeface="Roboto Mono"/>
                <a:sym typeface="Roboto Mono"/>
              </a:rPr>
              <a:t>CreateAccountAssignment</a:t>
            </a:r>
            <a:endParaRPr sz="1500">
              <a:solidFill>
                <a:srgbClr val="188038"/>
              </a:solidFill>
              <a:latin typeface="Roboto Mono"/>
              <a:ea typeface="Roboto Mono"/>
              <a:cs typeface="Roboto Mono"/>
              <a:sym typeface="Roboto Mono"/>
            </a:endParaRPr>
          </a:p>
          <a:p>
            <a:pPr indent="-323850" lvl="0" marL="457200" rtl="0" algn="l">
              <a:lnSpc>
                <a:spcPct val="95000"/>
              </a:lnSpc>
              <a:spcBef>
                <a:spcPts val="0"/>
              </a:spcBef>
              <a:spcAft>
                <a:spcPts val="0"/>
              </a:spcAft>
              <a:buClr>
                <a:srgbClr val="000000"/>
              </a:buClr>
              <a:buSzPts val="1500"/>
              <a:buChar char="-"/>
            </a:pPr>
            <a:r>
              <a:rPr lang="en-GB" sz="1500"/>
              <a:t>[Event] </a:t>
            </a:r>
            <a:r>
              <a:rPr lang="en-GB" sz="1500">
                <a:solidFill>
                  <a:srgbClr val="188038"/>
                </a:solidFill>
                <a:latin typeface="Roboto Mono"/>
                <a:ea typeface="Roboto Mono"/>
                <a:cs typeface="Roboto Mono"/>
                <a:sym typeface="Roboto Mono"/>
              </a:rPr>
              <a:t>CreateGroup </a:t>
            </a:r>
            <a:r>
              <a:rPr lang="en-GB" sz="1500">
                <a:latin typeface="Roboto Mono"/>
                <a:ea typeface="Roboto Mono"/>
                <a:cs typeface="Roboto Mono"/>
                <a:sym typeface="Roboto Mono"/>
              </a:rPr>
              <a:t>and</a:t>
            </a:r>
            <a:r>
              <a:rPr lang="en-GB" sz="1500">
                <a:solidFill>
                  <a:srgbClr val="188038"/>
                </a:solidFill>
                <a:latin typeface="Roboto Mono"/>
                <a:ea typeface="Roboto Mono"/>
                <a:cs typeface="Roboto Mono"/>
                <a:sym typeface="Roboto Mono"/>
              </a:rPr>
              <a:t> CreateGroupMembership</a:t>
            </a:r>
            <a:r>
              <a:rPr lang="en-GB" sz="1500"/>
              <a:t> </a:t>
            </a:r>
            <a:r>
              <a:rPr lang="en-GB" sz="1500">
                <a:solidFill>
                  <a:srgbClr val="188038"/>
                </a:solidFill>
                <a:latin typeface="Roboto Mono"/>
                <a:ea typeface="Roboto Mono"/>
                <a:cs typeface="Roboto Mono"/>
                <a:sym typeface="Roboto Mono"/>
              </a:rPr>
              <a:t> </a:t>
            </a:r>
            <a:endParaRPr sz="1500">
              <a:solidFill>
                <a:srgbClr val="188038"/>
              </a:solidFill>
              <a:latin typeface="Roboto Mono"/>
              <a:ea typeface="Roboto Mono"/>
              <a:cs typeface="Roboto Mono"/>
              <a:sym typeface="Roboto Mono"/>
            </a:endParaRPr>
          </a:p>
          <a:p>
            <a:pPr indent="0" lvl="0" marL="0" rtl="0" algn="l">
              <a:lnSpc>
                <a:spcPct val="95000"/>
              </a:lnSpc>
              <a:spcBef>
                <a:spcPts val="1200"/>
              </a:spcBef>
              <a:spcAft>
                <a:spcPts val="0"/>
              </a:spcAft>
              <a:buNone/>
            </a:pPr>
            <a:r>
              <a:t/>
            </a:r>
            <a:endParaRPr b="1" sz="1500"/>
          </a:p>
          <a:p>
            <a:pPr indent="0" lvl="0" marL="0" rtl="0" algn="l">
              <a:lnSpc>
                <a:spcPct val="95000"/>
              </a:lnSpc>
              <a:spcBef>
                <a:spcPts val="1200"/>
              </a:spcBef>
              <a:spcAft>
                <a:spcPts val="0"/>
              </a:spcAft>
              <a:buNone/>
            </a:pPr>
            <a:r>
              <a:rPr b="1" lang="en-GB" sz="1500"/>
              <a:t>Action:</a:t>
            </a:r>
            <a:endParaRPr b="1" sz="1500"/>
          </a:p>
          <a:p>
            <a:pPr indent="-323850" lvl="0" marL="457200" rtl="0" algn="l">
              <a:lnSpc>
                <a:spcPct val="95000"/>
              </a:lnSpc>
              <a:spcBef>
                <a:spcPts val="1200"/>
              </a:spcBef>
              <a:spcAft>
                <a:spcPts val="0"/>
              </a:spcAft>
              <a:buClr>
                <a:srgbClr val="000000"/>
              </a:buClr>
              <a:buSzPts val="1500"/>
              <a:buChar char="-"/>
            </a:pPr>
            <a:r>
              <a:rPr lang="en-GB" sz="1500"/>
              <a:t>Secure admin accounts</a:t>
            </a:r>
            <a:endParaRPr sz="1500"/>
          </a:p>
        </p:txBody>
      </p:sp>
      <p:sp>
        <p:nvSpPr>
          <p:cNvPr id="139" name="Google Shape;139;p20"/>
          <p:cNvSpPr txBox="1"/>
          <p:nvPr/>
        </p:nvSpPr>
        <p:spPr>
          <a:xfrm>
            <a:off x="306150" y="4090950"/>
            <a:ext cx="4045200" cy="16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chemeClr val="dk2"/>
                </a:solidFill>
                <a:latin typeface="Source Code Pro"/>
                <a:ea typeface="Source Code Pro"/>
                <a:cs typeface="Source Code Pro"/>
                <a:sym typeface="Source Code Pro"/>
              </a:rPr>
              <a:t>Resources:</a:t>
            </a:r>
            <a:endParaRPr b="1" sz="1000">
              <a:solidFill>
                <a:schemeClr val="dk2"/>
              </a:solidFill>
              <a:latin typeface="Source Code Pro"/>
              <a:ea typeface="Source Code Pro"/>
              <a:cs typeface="Source Code Pro"/>
              <a:sym typeface="Source Code Pro"/>
            </a:endParaRPr>
          </a:p>
          <a:p>
            <a:pPr indent="-292100" lvl="0" marL="457200" rtl="0" algn="l">
              <a:lnSpc>
                <a:spcPct val="115000"/>
              </a:lnSpc>
              <a:spcBef>
                <a:spcPts val="0"/>
              </a:spcBef>
              <a:spcAft>
                <a:spcPts val="0"/>
              </a:spcAft>
              <a:buSzPts val="1000"/>
              <a:buChar char="-"/>
            </a:pPr>
            <a:r>
              <a:rPr lang="en-GB" sz="1000" u="sng">
                <a:solidFill>
                  <a:srgbClr val="1155CC"/>
                </a:solidFill>
                <a:hlinkClick r:id="rId3">
                  <a:extLst>
                    <a:ext uri="{A12FA001-AC4F-418D-AE19-62706E023703}">
                      <ahyp:hlinkClr val="tx"/>
                    </a:ext>
                  </a:extLst>
                </a:hlinkClick>
              </a:rPr>
              <a:t>AWS IAM Identity Center User Guide</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4">
                  <a:extLst>
                    <a:ext uri="{A12FA001-AC4F-418D-AE19-62706E023703}">
                      <ahyp:hlinkClr val="tx"/>
                    </a:ext>
                  </a:extLst>
                </a:hlinkClick>
              </a:rPr>
              <a:t>AWS: IAM Identity Center information in CloudTrail</a:t>
            </a:r>
            <a:endParaRPr sz="1000"/>
          </a:p>
          <a:p>
            <a:pPr indent="-292100" lvl="0" marL="457200" rtl="0" algn="l">
              <a:lnSpc>
                <a:spcPct val="115000"/>
              </a:lnSpc>
              <a:spcBef>
                <a:spcPts val="0"/>
              </a:spcBef>
              <a:spcAft>
                <a:spcPts val="0"/>
              </a:spcAft>
              <a:buSzPts val="1000"/>
              <a:buChar char="-"/>
            </a:pPr>
            <a:r>
              <a:rPr lang="en-GB" sz="1000" u="sng">
                <a:solidFill>
                  <a:srgbClr val="1155CC"/>
                </a:solidFill>
                <a:hlinkClick r:id="rId5">
                  <a:extLst>
                    <a:ext uri="{A12FA001-AC4F-418D-AE19-62706E023703}">
                      <ahyp:hlinkClr val="tx"/>
                    </a:ext>
                  </a:extLst>
                </a:hlinkClick>
              </a:rPr>
              <a:t>DataDog Security Labs: Tales from the cloud trenches: The Attacker doth persist too much, methinks</a:t>
            </a:r>
            <a:endParaRPr sz="1000">
              <a:solidFill>
                <a:schemeClr val="dk2"/>
              </a:solidFill>
            </a:endParaRPr>
          </a:p>
        </p:txBody>
      </p:sp>
      <p:sp>
        <p:nvSpPr>
          <p:cNvPr id="140" name="Google Shape;140;p20"/>
          <p:cNvSpPr/>
          <p:nvPr/>
        </p:nvSpPr>
        <p:spPr>
          <a:xfrm>
            <a:off x="514750" y="2699675"/>
            <a:ext cx="973800" cy="909900"/>
          </a:xfrm>
          <a:prstGeom prst="ellipse">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41" name="Google Shape;141;p20"/>
          <p:cNvSpPr txBox="1"/>
          <p:nvPr/>
        </p:nvSpPr>
        <p:spPr>
          <a:xfrm>
            <a:off x="481450" y="3000554"/>
            <a:ext cx="1040400" cy="2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chemeClr val="accent1"/>
                </a:solidFill>
                <a:latin typeface="Source Code Pro"/>
                <a:ea typeface="Source Code Pro"/>
                <a:cs typeface="Source Code Pro"/>
                <a:sym typeface="Source Code Pro"/>
              </a:rPr>
              <a:t>Complexity</a:t>
            </a:r>
            <a:endParaRPr b="1" sz="1100">
              <a:solidFill>
                <a:schemeClr val="accent1"/>
              </a:solidFill>
              <a:latin typeface="Source Code Pro"/>
              <a:ea typeface="Source Code Pro"/>
              <a:cs typeface="Source Code Pro"/>
              <a:sym typeface="Source Code Pro"/>
            </a:endParaRPr>
          </a:p>
        </p:txBody>
      </p:sp>
      <p:sp>
        <p:nvSpPr>
          <p:cNvPr id="142" name="Google Shape;142;p20"/>
          <p:cNvSpPr/>
          <p:nvPr/>
        </p:nvSpPr>
        <p:spPr>
          <a:xfrm>
            <a:off x="1787175" y="2699675"/>
            <a:ext cx="973800" cy="909900"/>
          </a:xfrm>
          <a:prstGeom prst="ellipse">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43" name="Google Shape;143;p20"/>
          <p:cNvSpPr txBox="1"/>
          <p:nvPr/>
        </p:nvSpPr>
        <p:spPr>
          <a:xfrm>
            <a:off x="1760425" y="2927994"/>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Detection risk</a:t>
            </a:r>
            <a:endParaRPr b="1" sz="1100">
              <a:solidFill>
                <a:schemeClr val="accent1"/>
              </a:solidFill>
              <a:latin typeface="Source Code Pro"/>
              <a:ea typeface="Source Code Pro"/>
              <a:cs typeface="Source Code Pro"/>
              <a:sym typeface="Source Code Pro"/>
            </a:endParaRPr>
          </a:p>
        </p:txBody>
      </p:sp>
      <p:sp>
        <p:nvSpPr>
          <p:cNvPr id="144" name="Google Shape;144;p20"/>
          <p:cNvSpPr/>
          <p:nvPr/>
        </p:nvSpPr>
        <p:spPr>
          <a:xfrm>
            <a:off x="3066150" y="2699675"/>
            <a:ext cx="973800" cy="909900"/>
          </a:xfrm>
          <a:prstGeom prst="ellipse">
            <a:avLst/>
          </a:prstGeom>
          <a:solidFill>
            <a:srgbClr val="B6D7A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700">
              <a:latin typeface="Source Code Pro"/>
              <a:ea typeface="Source Code Pro"/>
              <a:cs typeface="Source Code Pro"/>
              <a:sym typeface="Source Code Pro"/>
            </a:endParaRPr>
          </a:p>
        </p:txBody>
      </p:sp>
      <p:sp>
        <p:nvSpPr>
          <p:cNvPr id="145" name="Google Shape;145;p20"/>
          <p:cNvSpPr txBox="1"/>
          <p:nvPr/>
        </p:nvSpPr>
        <p:spPr>
          <a:xfrm>
            <a:off x="3039400" y="2956858"/>
            <a:ext cx="1040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100">
                <a:solidFill>
                  <a:schemeClr val="accent1"/>
                </a:solidFill>
                <a:latin typeface="Source Code Pro"/>
                <a:ea typeface="Source Code Pro"/>
                <a:cs typeface="Source Code Pro"/>
                <a:sym typeface="Source Code Pro"/>
              </a:rPr>
              <a:t>Impact</a:t>
            </a:r>
            <a:endParaRPr b="1" sz="1100">
              <a:solidFill>
                <a:schemeClr val="accent1"/>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1"/>
          <p:cNvSpPr txBox="1"/>
          <p:nvPr>
            <p:ph type="title"/>
          </p:nvPr>
        </p:nvSpPr>
        <p:spPr>
          <a:xfrm>
            <a:off x="2802750" y="802500"/>
            <a:ext cx="3538500" cy="336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sz="4200"/>
              <a:t>Lambda</a:t>
            </a:r>
            <a:endParaRPr sz="4200"/>
          </a:p>
          <a:p>
            <a:pPr indent="0" lvl="0" marL="0" rtl="0" algn="ctr">
              <a:spcBef>
                <a:spcPts val="0"/>
              </a:spcBef>
              <a:spcAft>
                <a:spcPts val="0"/>
              </a:spcAft>
              <a:buNone/>
            </a:pPr>
            <a:r>
              <a:t/>
            </a:r>
            <a:endParaRPr sz="4200"/>
          </a:p>
        </p:txBody>
      </p:sp>
      <p:pic>
        <p:nvPicPr>
          <p:cNvPr id="151" name="Google Shape;151;p21"/>
          <p:cNvPicPr preferRelativeResize="0"/>
          <p:nvPr/>
        </p:nvPicPr>
        <p:blipFill>
          <a:blip r:embed="rId3">
            <a:alphaModFix/>
          </a:blip>
          <a:stretch>
            <a:fillRect/>
          </a:stretch>
        </p:blipFill>
        <p:spPr>
          <a:xfrm>
            <a:off x="3843338" y="2571750"/>
            <a:ext cx="1457325" cy="1457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ch Day">
  <a:themeElements>
    <a:clrScheme name="Beach Day">
      <a:dk1>
        <a:srgbClr val="63CF6F"/>
      </a:dk1>
      <a:lt1>
        <a:srgbClr val="FFFFFF"/>
      </a:lt1>
      <a:dk2>
        <a:srgbClr val="666666"/>
      </a:dk2>
      <a:lt2>
        <a:srgbClr val="EEEEEE"/>
      </a:lt2>
      <a:accent1>
        <a:srgbClr val="212121"/>
      </a:accent1>
      <a:accent2>
        <a:srgbClr val="455A64"/>
      </a:accent2>
      <a:accent3>
        <a:srgbClr val="78909C"/>
      </a:accent3>
      <a:accent4>
        <a:srgbClr val="6AA84F"/>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